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8" r:id="rId2"/>
    <p:sldId id="262" r:id="rId3"/>
    <p:sldId id="263" r:id="rId4"/>
    <p:sldId id="264" r:id="rId5"/>
    <p:sldId id="265" r:id="rId6"/>
    <p:sldId id="266" r:id="rId7"/>
    <p:sldId id="267" r:id="rId8"/>
    <p:sldId id="270" r:id="rId9"/>
    <p:sldId id="271" r:id="rId10"/>
    <p:sldId id="257" r:id="rId11"/>
    <p:sldId id="269" r:id="rId12"/>
    <p:sldId id="258" r:id="rId1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68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E90C5-9A9B-40CE-AE8E-16AB7668D3B0}" type="datetimeFigureOut">
              <a:rPr lang="th-TH" smtClean="0"/>
              <a:pPr/>
              <a:t>29/07/58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BAA9E-864D-4AE1-952F-09926CC6E1B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614504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35B42-C6E5-478E-B943-2F828832CB2F}" type="slidenum">
              <a:rPr lang="en-US" smtClean="0"/>
              <a:pPr/>
              <a:t>2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29/07/58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29/07/58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29/07/58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29/07/58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29/07/58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29/07/58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29/07/58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29/07/58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29/07/58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29/07/58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pPr/>
              <a:t>29/07/58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/>
              <a:pPr/>
              <a:t>29/07/58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357298"/>
            <a:ext cx="6768752" cy="175432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rgbClr val="002060"/>
                </a:solidFill>
              </a:rPr>
              <a:t>กรอบระบบสุขภาพระดับอำเภอ</a:t>
            </a:r>
          </a:p>
          <a:p>
            <a:pPr algn="ctr"/>
            <a:r>
              <a:rPr lang="th-TH" sz="4000" b="1" dirty="0" smtClean="0">
                <a:solidFill>
                  <a:srgbClr val="002060"/>
                </a:solidFill>
              </a:rPr>
              <a:t>เพื่อการดูแลผู้สูงอายุ ผู้พิการ</a:t>
            </a:r>
          </a:p>
          <a:p>
            <a:endParaRPr lang="th-TH" dirty="0"/>
          </a:p>
        </p:txBody>
      </p:sp>
      <p:sp>
        <p:nvSpPr>
          <p:cNvPr id="3" name="TextBox 2"/>
          <p:cNvSpPr txBox="1"/>
          <p:nvPr/>
        </p:nvSpPr>
        <p:spPr>
          <a:xfrm>
            <a:off x="1259632" y="3214686"/>
            <a:ext cx="6768752" cy="138499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chemeClr val="bg1"/>
                </a:solidFill>
              </a:rPr>
              <a:t>มหกรรมคุณภาพการจัดบริการปฐมภูมิเขตสุขภาพที่๒ ๒๕๕๘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“</a:t>
            </a:r>
            <a:r>
              <a:rPr lang="th-TH" dirty="0" smtClean="0">
                <a:solidFill>
                  <a:schemeClr val="bg1"/>
                </a:solidFill>
              </a:rPr>
              <a:t>บริการปฐมภูมิ ดูแลทุกกลุ่มวัย ใส่ใจโดยทีมหมอครอบครัว</a:t>
            </a:r>
            <a:r>
              <a:rPr lang="en-US" dirty="0" smtClean="0">
                <a:solidFill>
                  <a:schemeClr val="bg1"/>
                </a:solidFill>
              </a:rPr>
              <a:t>”</a:t>
            </a:r>
            <a:endParaRPr lang="th-TH" dirty="0" smtClean="0">
              <a:solidFill>
                <a:schemeClr val="bg1"/>
              </a:solidFill>
            </a:endParaRPr>
          </a:p>
          <a:p>
            <a:pPr algn="ctr"/>
            <a:r>
              <a:rPr lang="th-TH" dirty="0" smtClean="0">
                <a:solidFill>
                  <a:schemeClr val="bg1"/>
                </a:solidFill>
              </a:rPr>
              <a:t>๒๗ </a:t>
            </a:r>
            <a:r>
              <a:rPr lang="th-TH" dirty="0" err="1" smtClean="0">
                <a:solidFill>
                  <a:schemeClr val="bg1"/>
                </a:solidFill>
              </a:rPr>
              <a:t>กรกฏาคม</a:t>
            </a:r>
            <a:r>
              <a:rPr lang="th-TH" dirty="0" smtClean="0">
                <a:solidFill>
                  <a:schemeClr val="bg1"/>
                </a:solidFill>
              </a:rPr>
              <a:t> ๒๕๕๘ </a:t>
            </a:r>
            <a:r>
              <a:rPr lang="th-TH" dirty="0" err="1" smtClean="0">
                <a:solidFill>
                  <a:schemeClr val="bg1"/>
                </a:solidFill>
              </a:rPr>
              <a:t>รร</a:t>
            </a:r>
            <a:r>
              <a:rPr lang="th-TH" dirty="0" smtClean="0">
                <a:solidFill>
                  <a:schemeClr val="bg1"/>
                </a:solidFill>
              </a:rPr>
              <a:t>.อมรินทร์ลา</a:t>
            </a:r>
            <a:r>
              <a:rPr lang="th-TH" dirty="0" err="1" smtClean="0">
                <a:solidFill>
                  <a:schemeClr val="bg1"/>
                </a:solidFill>
              </a:rPr>
              <a:t>กูล</a:t>
            </a:r>
            <a:r>
              <a:rPr lang="th-TH" dirty="0" smtClean="0">
                <a:solidFill>
                  <a:schemeClr val="bg1"/>
                </a:solidFill>
              </a:rPr>
              <a:t>  จ.พิษณุโลก</a:t>
            </a: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4" name="Picture 44" descr="MCj0295342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4737138"/>
            <a:ext cx="1143008" cy="1335068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CC66">
                <a:gamma/>
                <a:shade val="60000"/>
                <a:invGamma/>
              </a:srgbClr>
            </a:prstShdw>
          </a:effectLst>
        </p:spPr>
      </p:pic>
      <p:cxnSp>
        <p:nvCxnSpPr>
          <p:cNvPr id="6" name="ตัวเชื่อมต่อหักมุม 5"/>
          <p:cNvCxnSpPr/>
          <p:nvPr/>
        </p:nvCxnSpPr>
        <p:spPr>
          <a:xfrm>
            <a:off x="2800344" y="4572008"/>
            <a:ext cx="914400" cy="914400"/>
          </a:xfrm>
          <a:prstGeom prst="bentConnector3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5589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09336205"/>
              </p:ext>
            </p:extLst>
          </p:nvPr>
        </p:nvGraphicFramePr>
        <p:xfrm>
          <a:off x="251520" y="728424"/>
          <a:ext cx="8712968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2849808"/>
                <a:gridCol w="2118744"/>
                <a:gridCol w="2016224"/>
              </a:tblGrid>
              <a:tr h="51421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input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process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output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outcome</a:t>
                      </a:r>
                      <a:endParaRPr lang="th-TH" dirty="0"/>
                    </a:p>
                  </a:txBody>
                  <a:tcPr/>
                </a:tc>
              </a:tr>
              <a:tr h="5142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Core</a:t>
                      </a:r>
                      <a:r>
                        <a:rPr lang="en-US" baseline="0" dirty="0" smtClean="0"/>
                        <a:t> team :PCT  </a:t>
                      </a:r>
                      <a:r>
                        <a:rPr lang="th-TH" baseline="0" dirty="0" smtClean="0"/>
                        <a:t>ที่เป็นเอกภาพ</a:t>
                      </a:r>
                      <a:endParaRPr lang="th-TH" sz="2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baseline="0" dirty="0" smtClean="0"/>
                        <a:t>-สร้างทีมเครือข่ายผู้ดูแลสุขภาพอำเภอ</a:t>
                      </a:r>
                      <a:endParaRPr lang="en-US" baseline="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th-TH" baseline="0" dirty="0" smtClean="0"/>
                        <a:t>ศักยภาพของ</a:t>
                      </a:r>
                      <a:r>
                        <a:rPr lang="en-US" baseline="0" dirty="0" smtClean="0"/>
                        <a:t>PCT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th-TH" u="sng" dirty="0" smtClean="0"/>
                        <a:t>-ตำบล</a:t>
                      </a:r>
                      <a:r>
                        <a:rPr lang="th-TH" dirty="0" smtClean="0"/>
                        <a:t>จัดการสุขภาพดีตามเกณฑ์ หมู่บ้านตำบลจัดการสุขภาพดีเพิ่มขึ้น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endParaRPr lang="th-TH" dirty="0" smtClean="0"/>
                    </a:p>
                    <a:p>
                      <a:pPr marL="0" indent="0">
                        <a:buFont typeface="Arial" pitchFamily="34" charset="0"/>
                        <a:buNone/>
                      </a:pPr>
                      <a:endParaRPr lang="th-TH" dirty="0" smtClean="0"/>
                    </a:p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th-TH" dirty="0" smtClean="0"/>
                        <a:t>-</a:t>
                      </a:r>
                      <a:r>
                        <a:rPr lang="th-TH" u="sng" dirty="0" smtClean="0"/>
                        <a:t>ตำบล</a:t>
                      </a:r>
                      <a:r>
                        <a:rPr lang="en-US" dirty="0" smtClean="0"/>
                        <a:t> long</a:t>
                      </a:r>
                      <a:r>
                        <a:rPr lang="en-US" baseline="0" dirty="0" smtClean="0"/>
                        <a:t> term care</a:t>
                      </a:r>
                      <a:r>
                        <a:rPr lang="th-TH" baseline="0" dirty="0" smtClean="0"/>
                        <a:t>ตามเกณฑ์ เพิ่มขึ้น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endParaRPr lang="th-TH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42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aseline="0" dirty="0" smtClean="0"/>
                        <a:t>เครือข่ายผู้ดูแลสุขภาพ</a:t>
                      </a:r>
                    </a:p>
                    <a:p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baseline="0" dirty="0" smtClean="0"/>
                        <a:t>-เชื่อมโยงประเด็นปัญหาและการจัดบริการที่บ้านของ</a:t>
                      </a:r>
                      <a:r>
                        <a:rPr lang="th-TH" baseline="0" dirty="0" err="1" smtClean="0"/>
                        <a:t>ผสอ</a:t>
                      </a:r>
                      <a:r>
                        <a:rPr lang="th-TH" baseline="0" dirty="0" smtClean="0"/>
                        <a:t>.กลุ่มติดบ้านติดเตียง ร่วมกับเครือข่ายผู้ดูแลสุขภาพ</a:t>
                      </a:r>
                      <a:endParaRPr lang="en-US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dirty="0" smtClean="0"/>
                        <a:t>แผนงานการขับเคลื่อน</a:t>
                      </a:r>
                      <a:r>
                        <a:rPr lang="en-US" baseline="0" dirty="0" smtClean="0"/>
                        <a:t>DHS</a:t>
                      </a:r>
                      <a:r>
                        <a:rPr lang="th-TH" baseline="0" dirty="0" smtClean="0"/>
                        <a:t>ตามเกณฑ์ ขั้น</a:t>
                      </a:r>
                      <a:r>
                        <a:rPr lang="en-US" baseline="0" dirty="0" smtClean="0"/>
                        <a:t> </a:t>
                      </a:r>
                      <a:r>
                        <a:rPr lang="th-TH" baseline="0" dirty="0" smtClean="0"/>
                        <a:t>๓</a:t>
                      </a:r>
                      <a:r>
                        <a:rPr lang="en-US" baseline="0" dirty="0" err="1" smtClean="0"/>
                        <a:t>uccare</a:t>
                      </a:r>
                      <a:endParaRPr lang="en-US" baseline="0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endParaRPr lang="th-TH" dirty="0"/>
                    </a:p>
                  </a:txBody>
                  <a:tcPr/>
                </a:tc>
              </a:tr>
              <a:tr h="514216"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th-TH" sz="2800" dirty="0" smtClean="0"/>
                        <a:t>แหล่งทุน</a:t>
                      </a:r>
                      <a:endParaRPr lang="th-TH" sz="28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sz="2800" dirty="0" smtClean="0"/>
                        <a:t>-</a:t>
                      </a:r>
                      <a:r>
                        <a:rPr lang="th-TH" sz="2800" dirty="0" err="1" smtClean="0"/>
                        <a:t>บูรณา</a:t>
                      </a:r>
                      <a:r>
                        <a:rPr lang="th-TH" sz="2800" dirty="0" smtClean="0"/>
                        <a:t>การแหล่งทุนสุขภาพ</a:t>
                      </a:r>
                      <a:endParaRPr lang="en-US" baseline="0" dirty="0" smtClean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baseline="0" dirty="0" smtClean="0"/>
                        <a:t>แหล่งทุนเพิ่มขึ้น</a:t>
                      </a:r>
                      <a:endParaRPr lang="th-TH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endParaRPr lang="th-TH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504" y="44624"/>
            <a:ext cx="8856984" cy="107721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TDP </a:t>
            </a:r>
            <a:r>
              <a:rPr lang="en-US" sz="2400" b="1" dirty="0" smtClean="0"/>
              <a:t>:</a:t>
            </a:r>
            <a:r>
              <a:rPr lang="th-TH" sz="2400" b="1" dirty="0" smtClean="0"/>
              <a:t> </a:t>
            </a:r>
            <a:r>
              <a:rPr lang="th-TH" sz="3600" b="1" dirty="0" smtClean="0"/>
              <a:t>ประสิทธิภาพการสร้างเครือข่ายผู้ดูแลสุขภาพระดับ</a:t>
            </a:r>
            <a:r>
              <a:rPr lang="th-TH" sz="3600" b="1" dirty="0" smtClean="0"/>
              <a:t>อำเภอ</a:t>
            </a:r>
          </a:p>
          <a:p>
            <a:r>
              <a:rPr lang="en-US" b="1" dirty="0" smtClean="0">
                <a:latin typeface="Cordia New"/>
                <a:ea typeface="Times New Roman"/>
                <a:cs typeface="Cordia New"/>
              </a:rPr>
              <a:t>The must </a:t>
            </a:r>
            <a:r>
              <a:rPr lang="en-US" b="1" dirty="0" smtClean="0">
                <a:latin typeface="Cordia New"/>
                <a:ea typeface="Times New Roman"/>
                <a:cs typeface="Cordia New"/>
              </a:rPr>
              <a:t>:District Health Plan</a:t>
            </a:r>
            <a:endParaRPr lang="th-TH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317437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42984810"/>
              </p:ext>
            </p:extLst>
          </p:nvPr>
        </p:nvGraphicFramePr>
        <p:xfrm>
          <a:off x="251520" y="1834480"/>
          <a:ext cx="8712968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2949478"/>
                <a:gridCol w="2019074"/>
                <a:gridCol w="2016224"/>
              </a:tblGrid>
              <a:tr h="51421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input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process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output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outcome</a:t>
                      </a:r>
                      <a:endParaRPr lang="th-TH" dirty="0"/>
                    </a:p>
                  </a:txBody>
                  <a:tcPr/>
                </a:tc>
              </a:tr>
              <a:tr h="5142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Family Care Team</a:t>
                      </a:r>
                      <a:r>
                        <a:rPr lang="th-TH" baseline="0" dirty="0" smtClean="0"/>
                        <a:t>และเครือข่ายผู้ดูแลสุขภาพ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8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baseline="0" dirty="0" smtClean="0"/>
                        <a:t>-แผนปฏิบัติการ </a:t>
                      </a:r>
                      <a:r>
                        <a:rPr lang="en-US" baseline="0" dirty="0" smtClean="0"/>
                        <a:t>HHC</a:t>
                      </a:r>
                      <a:endParaRPr lang="th-TH" sz="2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baseline="0" dirty="0" smtClean="0"/>
                        <a:t>เชื่อมโยงประเด็นปัญหาและการจัดบริการที่บ้านในกลุ่ม</a:t>
                      </a:r>
                      <a:r>
                        <a:rPr lang="th-TH" b="1" baseline="0" dirty="0" smtClean="0"/>
                        <a:t>โรคเรื้อรัง </a:t>
                      </a:r>
                      <a:r>
                        <a:rPr lang="en-US" b="1" baseline="0" dirty="0" smtClean="0"/>
                        <a:t>“ </a:t>
                      </a:r>
                      <a:r>
                        <a:rPr lang="th-TH" b="1" baseline="0" dirty="0" smtClean="0"/>
                        <a:t>มะเร็ง ความดันโลหิตสูง  เบาหวาน</a:t>
                      </a:r>
                      <a:r>
                        <a:rPr lang="en-US" b="1" baseline="0" dirty="0" smtClean="0"/>
                        <a:t>”</a:t>
                      </a:r>
                      <a:r>
                        <a:rPr lang="th-TH" b="1" baseline="0" dirty="0" smtClean="0"/>
                        <a:t>ที่เครือข่ายมีส่วนร่วม</a:t>
                      </a:r>
                      <a:endParaRPr lang="en-US" b="1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baseline="0" dirty="0" smtClean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th-TH" baseline="0" dirty="0" smtClean="0"/>
                        <a:t>ศักยภาพของ</a:t>
                      </a:r>
                      <a:r>
                        <a:rPr lang="en-US" baseline="0" dirty="0" smtClean="0"/>
                        <a:t>: </a:t>
                      </a:r>
                      <a:r>
                        <a:rPr lang="en-US" sz="2400" baseline="0" dirty="0" smtClean="0"/>
                        <a:t>Home Health Care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dirty="0" smtClean="0"/>
                        <a:t>-</a:t>
                      </a:r>
                      <a:r>
                        <a:rPr lang="th-TH" u="sng" dirty="0" smtClean="0"/>
                        <a:t>ประชาชน</a:t>
                      </a:r>
                      <a:r>
                        <a:rPr lang="th-TH" dirty="0" smtClean="0"/>
                        <a:t>กลุ่มเสี่ยง กลุ่มเริ่มป่วย กลุ่มป่วย ได้รับบริการลดป่วย ลดตาย ตามเกณฑ์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endParaRPr lang="th-TH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14216"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baseline="0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endParaRPr lang="th-TH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356463"/>
            <a:ext cx="9144000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TDP : </a:t>
            </a:r>
            <a:r>
              <a:rPr lang="th-TH" sz="3600" b="1" dirty="0" smtClean="0"/>
              <a:t>คุณภาพการจัดบริการตรวจคัดกรอง ป้องกัน เฝ้าระวังโรคไม่ติดต่อ ใน</a:t>
            </a:r>
            <a:r>
              <a:rPr lang="th-TH" sz="3600" b="1" dirty="0"/>
              <a:t>ระบบสุขภาพระดับอำเภอ </a:t>
            </a:r>
            <a:endParaRPr lang="th-TH" sz="36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60153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21250131"/>
              </p:ext>
            </p:extLst>
          </p:nvPr>
        </p:nvGraphicFramePr>
        <p:xfrm>
          <a:off x="179512" y="1052736"/>
          <a:ext cx="8784976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5290"/>
                <a:gridCol w="4619686"/>
              </a:tblGrid>
              <a:tr h="37084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+mn-cs"/>
                        </a:rPr>
                        <a:t>จำนวนโครงการ/งบประมาณที่ได้รับการสนับสนุนเพิ่มขึ้นจากแหล่งทุนอื่นๆ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+mn-cs"/>
                        </a:rPr>
                        <a:t>-แบบสอบถาม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+mn-cs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+mn-cs"/>
                        </a:rPr>
                        <a:t>-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www.</a:t>
                      </a:r>
                      <a:r>
                        <a:rPr lang="th-TH" sz="2800" b="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กองทุนสุขภาพ</a:t>
                      </a:r>
                      <a:r>
                        <a:rPr lang="th-TH" sz="2800" b="0" dirty="0" err="1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ของสปสช</a:t>
                      </a:r>
                      <a:r>
                        <a:rPr lang="th-TH" sz="2800" b="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.</a:t>
                      </a:r>
                      <a:r>
                        <a:rPr lang="th-TH" sz="28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+mn-cs"/>
                        </a:rPr>
                        <a:t> 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Calibri"/>
                          <a:ea typeface="Times New Roman"/>
                          <a:cs typeface="+mn-cs"/>
                        </a:rPr>
                        <a:t>ศักยภาพทีมเครือข่ายผู้ดูแลสุขภาพระดับอำเภอ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Calibri"/>
                          <a:ea typeface="Times New Roman"/>
                          <a:cs typeface="+mn-cs"/>
                        </a:rPr>
                        <a:t>-การติดตามนิเทศงาน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+mn-cs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-</a:t>
                      </a:r>
                      <a:r>
                        <a:rPr lang="th-TH" sz="2800" dirty="0"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เวทีแลกเปลี่ยนเรียนรู้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Calibri"/>
                          <a:ea typeface="Times New Roman"/>
                          <a:cs typeface="+mn-cs"/>
                        </a:rPr>
                        <a:t>หมู่บ้าน-ตำบลจัดการสุขภาพดี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Calibri"/>
                          <a:ea typeface="Times New Roman"/>
                          <a:cs typeface="+mn-cs"/>
                        </a:rPr>
                        <a:t>-เกณฑ์การประเมินการพัฒนาตำบลจัดการสุขภาพดี 5 ระดับของกรมสนับสนุนบริการสุขภาพ กระทรวงสาธารณสุข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+mn-cs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Key </a:t>
                      </a:r>
                      <a:r>
                        <a:rPr lang="th-TH" sz="2800" dirty="0"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ผ่าน </a:t>
                      </a:r>
                      <a:r>
                        <a:rPr lang="en-US" sz="2800" dirty="0"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WWW.Thaiphc.net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Calibri"/>
                          <a:ea typeface="Times New Roman"/>
                          <a:cs typeface="+mn-cs"/>
                        </a:rPr>
                        <a:t>ตำบลมีระบบการดูแลผู้สูงอายุระยะยาวและผู้สูงอายุที่ต้องการพึ่งพิงด้านสุขภาพ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Calibri"/>
                          <a:ea typeface="Times New Roman"/>
                          <a:cs typeface="+mn-cs"/>
                        </a:rPr>
                        <a:t>รายงานผลตามเกณฑ์การประเมิน</a:t>
                      </a:r>
                      <a:r>
                        <a:rPr lang="th-TH" sz="2800" b="1" dirty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en-US" sz="2800" b="1" dirty="0"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Long </a:t>
                      </a:r>
                      <a:r>
                        <a:rPr lang="en-US" sz="2800" b="1" smtClean="0"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TermCare</a:t>
                      </a:r>
                      <a:r>
                        <a:rPr lang="en-US" sz="2800" dirty="0" smtClean="0"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th-TH" sz="2800" dirty="0"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กรมอนามัย กระทรวง</a:t>
                      </a:r>
                      <a:r>
                        <a:rPr lang="th-TH" sz="2800" dirty="0" smtClean="0"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สาธารณสุข</a:t>
                      </a:r>
                      <a:r>
                        <a:rPr lang="en-US" sz="2800" dirty="0">
                          <a:effectLst/>
                          <a:latin typeface="TH SarabunPSK"/>
                          <a:ea typeface="Times New Roman"/>
                          <a:cs typeface="+mn-cs"/>
                        </a:rPr>
                        <a:t> </a:t>
                      </a:r>
                      <a:endParaRPr lang="en-US" sz="2800" dirty="0">
                        <a:effectLst/>
                        <a:latin typeface="Calibri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11560" y="260648"/>
            <a:ext cx="1439818" cy="52322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b="1" dirty="0" smtClean="0"/>
              <a:t>แหล่งข้อมูล</a:t>
            </a:r>
            <a:endParaRPr lang="th-TH" b="1" dirty="0"/>
          </a:p>
        </p:txBody>
      </p:sp>
    </p:spTree>
    <p:extLst>
      <p:ext uri="{BB962C8B-B14F-4D97-AF65-F5344CB8AC3E}">
        <p14:creationId xmlns="" xmlns:p14="http://schemas.microsoft.com/office/powerpoint/2010/main" val="41649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69875" y="838200"/>
            <a:ext cx="8534400" cy="1123950"/>
          </a:xfrm>
          <a:prstGeom prst="rect">
            <a:avLst/>
          </a:prstGeom>
          <a:solidFill>
            <a:srgbClr val="FFFFCC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th-TH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69875" y="2038350"/>
            <a:ext cx="8534400" cy="990600"/>
          </a:xfrm>
          <a:prstGeom prst="rect">
            <a:avLst/>
          </a:prstGeom>
          <a:solidFill>
            <a:srgbClr val="FFFFCC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th-TH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269875" y="3105150"/>
            <a:ext cx="8534400" cy="914400"/>
          </a:xfrm>
          <a:prstGeom prst="rect">
            <a:avLst/>
          </a:prstGeom>
          <a:solidFill>
            <a:srgbClr val="FFFFCC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th-TH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342900" y="4095750"/>
            <a:ext cx="8534400" cy="2286000"/>
          </a:xfrm>
          <a:prstGeom prst="rect">
            <a:avLst/>
          </a:prstGeom>
          <a:solidFill>
            <a:srgbClr val="FFFFCC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/>
            <a:endParaRPr lang="th-TH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5070475" y="3181350"/>
            <a:ext cx="914400" cy="762000"/>
          </a:xfrm>
          <a:prstGeom prst="rect">
            <a:avLst/>
          </a:prstGeom>
          <a:solidFill>
            <a:srgbClr val="000099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6.1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กระบวนการ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สร้างคุณค่า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1905000" y="3181350"/>
            <a:ext cx="1079500" cy="762000"/>
          </a:xfrm>
          <a:prstGeom prst="rect">
            <a:avLst/>
          </a:prstGeom>
          <a:solidFill>
            <a:srgbClr val="CC330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3.2</a:t>
            </a:r>
          </a:p>
          <a:p>
            <a:pPr algn="ctr" eaLnBrk="0" hangingPunct="0">
              <a:lnSpc>
                <a:spcPct val="90000"/>
              </a:lnSpc>
            </a:pPr>
            <a:r>
              <a:rPr lang="th-TH" sz="1600" b="1">
                <a:solidFill>
                  <a:srgbClr val="FFFF66"/>
                </a:solidFill>
                <a:latin typeface="Angsana New" pitchFamily="18" charset="-34"/>
                <a:cs typeface="Cordia New" pitchFamily="34" charset="-34"/>
              </a:rPr>
              <a:t>ความสัมพันธ์</a:t>
            </a:r>
          </a:p>
          <a:p>
            <a:pPr algn="ctr" eaLnBrk="0" hangingPunct="0">
              <a:lnSpc>
                <a:spcPct val="90000"/>
              </a:lnSpc>
            </a:pPr>
            <a:r>
              <a:rPr lang="th-TH" sz="1600" b="1">
                <a:solidFill>
                  <a:srgbClr val="FFFF66"/>
                </a:solidFill>
                <a:latin typeface="Angsana New" pitchFamily="18" charset="-34"/>
                <a:cs typeface="Cordia New" pitchFamily="34" charset="-34"/>
              </a:rPr>
              <a:t>รู้จักกลุ่มเป้าหมาย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4079875" y="4248150"/>
            <a:ext cx="914400" cy="762000"/>
          </a:xfrm>
          <a:prstGeom prst="rect">
            <a:avLst/>
          </a:prstGeom>
          <a:solidFill>
            <a:srgbClr val="3366FF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70000"/>
              </a:lnSpc>
            </a:pPr>
            <a:r>
              <a:rPr lang="th-TH" sz="16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5.</a:t>
            </a:r>
            <a:r>
              <a:rPr lang="en-US" sz="16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2</a:t>
            </a:r>
            <a:endParaRPr lang="th-TH" sz="1600" b="1">
              <a:solidFill>
                <a:srgbClr val="F9F9F9"/>
              </a:solidFill>
              <a:latin typeface="Angsana New" pitchFamily="18" charset="-34"/>
              <a:cs typeface="Cordia New" pitchFamily="34" charset="-34"/>
            </a:endParaRP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การเรียนรู้และ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แรงจูงใจ</a:t>
            </a: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4032250" y="5543550"/>
            <a:ext cx="1073150" cy="762000"/>
          </a:xfrm>
          <a:prstGeom prst="rect">
            <a:avLst/>
          </a:prstGeom>
          <a:solidFill>
            <a:srgbClr val="9933FF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</a:pPr>
            <a:r>
              <a:rPr lang="th-TH" sz="16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1.1</a:t>
            </a:r>
          </a:p>
          <a:p>
            <a:pPr algn="ctr" eaLnBrk="0" hangingPunct="0">
              <a:lnSpc>
                <a:spcPct val="80000"/>
              </a:lnSpc>
            </a:pPr>
            <a:r>
              <a:rPr lang="th-TH" sz="2000" b="1">
                <a:solidFill>
                  <a:schemeClr val="bg1"/>
                </a:solidFill>
                <a:latin typeface="Angsana New" pitchFamily="18" charset="-34"/>
                <a:cs typeface="Cordia New" pitchFamily="34" charset="-34"/>
              </a:rPr>
              <a:t>การนำองค์กร</a:t>
            </a: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4968875" y="914400"/>
            <a:ext cx="1022350" cy="976313"/>
          </a:xfrm>
          <a:prstGeom prst="rect">
            <a:avLst/>
          </a:prstGeom>
          <a:solidFill>
            <a:srgbClr val="339966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70000"/>
              </a:lnSpc>
            </a:pPr>
            <a:r>
              <a:rPr lang="th-TH" sz="1600" b="1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7.1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ผลลัพธ์ด้าน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ประสิทธิผล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200" b="1">
                <a:solidFill>
                  <a:srgbClr val="A50021"/>
                </a:solidFill>
                <a:latin typeface="Tahoma" pitchFamily="34" charset="0"/>
                <a:cs typeface="Tahoma" pitchFamily="34" charset="0"/>
              </a:rPr>
              <a:t>ยุทธศาสตร์ จังหวัด กสธ.</a:t>
            </a:r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6096000" y="5543550"/>
            <a:ext cx="914400" cy="762000"/>
          </a:xfrm>
          <a:prstGeom prst="rect">
            <a:avLst/>
          </a:prstGeom>
          <a:solidFill>
            <a:srgbClr val="6600CC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</a:pPr>
            <a:r>
              <a:rPr lang="en-US" sz="16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2.1</a:t>
            </a:r>
          </a:p>
          <a:p>
            <a:pPr algn="ctr" eaLnBrk="0" hangingPunct="0">
              <a:lnSpc>
                <a:spcPct val="80000"/>
              </a:lnSpc>
            </a:pPr>
            <a:r>
              <a:rPr lang="th-TH" sz="1600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การจัดทำ</a:t>
            </a:r>
          </a:p>
          <a:p>
            <a:pPr algn="ctr" eaLnBrk="0" hangingPunct="0">
              <a:lnSpc>
                <a:spcPct val="80000"/>
              </a:lnSpc>
            </a:pPr>
            <a:r>
              <a:rPr lang="th-TH" sz="1600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กลยุทธ์</a:t>
            </a: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1946275" y="5543550"/>
            <a:ext cx="1101725" cy="762000"/>
          </a:xfrm>
          <a:prstGeom prst="rect">
            <a:avLst/>
          </a:prstGeom>
          <a:solidFill>
            <a:srgbClr val="00330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60000"/>
              </a:lnSpc>
            </a:pPr>
            <a:endParaRPr lang="th-TH" sz="1600" b="1">
              <a:solidFill>
                <a:srgbClr val="F9F9F9"/>
              </a:solidFill>
              <a:latin typeface="Angsana New" pitchFamily="18" charset="-34"/>
              <a:cs typeface="Cordia New" pitchFamily="34" charset="-34"/>
            </a:endParaRPr>
          </a:p>
          <a:p>
            <a:pPr algn="ctr" eaLnBrk="0" hangingPunct="0">
              <a:lnSpc>
                <a:spcPct val="60000"/>
              </a:lnSpc>
            </a:pPr>
            <a:r>
              <a:rPr lang="th-TH" sz="16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4.1</a:t>
            </a:r>
          </a:p>
          <a:p>
            <a:pPr algn="ctr" eaLnBrk="0" hangingPunct="0">
              <a:lnSpc>
                <a:spcPct val="60000"/>
              </a:lnSpc>
            </a:pPr>
            <a:r>
              <a:rPr lang="th-TH" sz="18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การวัดและ</a:t>
            </a:r>
          </a:p>
          <a:p>
            <a:pPr algn="ctr" eaLnBrk="0" hangingPunct="0">
              <a:lnSpc>
                <a:spcPct val="60000"/>
              </a:lnSpc>
            </a:pPr>
            <a:r>
              <a:rPr lang="th-TH" sz="18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วิเคราะห์   </a:t>
            </a:r>
          </a:p>
          <a:p>
            <a:pPr algn="ctr" eaLnBrk="0" hangingPunct="0">
              <a:lnSpc>
                <a:spcPct val="60000"/>
              </a:lnSpc>
            </a:pPr>
            <a:endParaRPr lang="th-TH" sz="1800" b="1">
              <a:solidFill>
                <a:srgbClr val="F9F9F9"/>
              </a:solidFill>
              <a:latin typeface="Angsana New" pitchFamily="18" charset="-34"/>
              <a:cs typeface="Cordia New" pitchFamily="34" charset="-34"/>
            </a:endParaRP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7162800" y="5543550"/>
            <a:ext cx="914400" cy="762000"/>
          </a:xfrm>
          <a:prstGeom prst="rect">
            <a:avLst/>
          </a:prstGeom>
          <a:solidFill>
            <a:srgbClr val="6600CC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</a:pPr>
            <a:r>
              <a:rPr lang="en-US" sz="16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2. 2</a:t>
            </a:r>
            <a:endParaRPr lang="th-TH" sz="1600">
              <a:solidFill>
                <a:srgbClr val="F9F9F9"/>
              </a:solidFill>
              <a:latin typeface="Angsana New" pitchFamily="18" charset="-34"/>
              <a:cs typeface="Cordia New" pitchFamily="34" charset="-34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th-TH" sz="1600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การนำกลยุทธ์</a:t>
            </a:r>
          </a:p>
          <a:p>
            <a:pPr algn="ctr" eaLnBrk="0" hangingPunct="0">
              <a:lnSpc>
                <a:spcPct val="80000"/>
              </a:lnSpc>
            </a:pPr>
            <a:r>
              <a:rPr lang="th-TH" sz="1600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ไปปฏิบัติ</a:t>
            </a:r>
            <a:endParaRPr lang="en-US" sz="1600" b="1">
              <a:solidFill>
                <a:srgbClr val="F9F9F9"/>
              </a:solidFill>
              <a:latin typeface="Angsana New" pitchFamily="18" charset="-34"/>
              <a:cs typeface="Cordia New" pitchFamily="34" charset="-34"/>
            </a:endParaRP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381000" y="5543550"/>
            <a:ext cx="1447800" cy="762000"/>
          </a:xfrm>
          <a:prstGeom prst="rect">
            <a:avLst/>
          </a:prstGeom>
          <a:solidFill>
            <a:srgbClr val="CC330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</a:pPr>
            <a:r>
              <a:rPr lang="th-TH" sz="16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3.1</a:t>
            </a:r>
          </a:p>
          <a:p>
            <a:pPr algn="ctr" eaLnBrk="0" hangingPunct="0">
              <a:lnSpc>
                <a:spcPct val="90000"/>
              </a:lnSpc>
            </a:pPr>
            <a:r>
              <a:rPr lang="th-TH" sz="16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ความรู้เกี่ยวกับ</a:t>
            </a:r>
          </a:p>
          <a:p>
            <a:pPr algn="ctr" eaLnBrk="0" hangingPunct="0">
              <a:lnSpc>
                <a:spcPct val="90000"/>
              </a:lnSpc>
            </a:pPr>
            <a:r>
              <a:rPr lang="th-TH" sz="16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กลุ่มเป้าหมาย หุ้นส่วน</a:t>
            </a:r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3060700" y="3181350"/>
            <a:ext cx="1130300" cy="762000"/>
          </a:xfrm>
          <a:prstGeom prst="rect">
            <a:avLst/>
          </a:prstGeom>
          <a:solidFill>
            <a:srgbClr val="00330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6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4.2</a:t>
            </a:r>
          </a:p>
          <a:p>
            <a:pPr algn="ctr" eaLnBrk="0" hangingPunct="0">
              <a:lnSpc>
                <a:spcPct val="6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  </a:t>
            </a:r>
            <a:r>
              <a:rPr lang="th-TH" sz="1800" b="1">
                <a:solidFill>
                  <a:srgbClr val="FFFF66"/>
                </a:solidFill>
                <a:latin typeface="Angsana New" pitchFamily="18" charset="-34"/>
                <a:cs typeface="Cordia New" pitchFamily="34" charset="-34"/>
              </a:rPr>
              <a:t>ข้อมูลและ</a:t>
            </a:r>
          </a:p>
          <a:p>
            <a:pPr algn="ctr" eaLnBrk="0" hangingPunct="0">
              <a:lnSpc>
                <a:spcPct val="60000"/>
              </a:lnSpc>
            </a:pPr>
            <a:r>
              <a:rPr lang="th-TH" sz="1800" b="1">
                <a:solidFill>
                  <a:srgbClr val="FFFF66"/>
                </a:solidFill>
                <a:latin typeface="Angsana New" pitchFamily="18" charset="-34"/>
                <a:cs typeface="Cordia New" pitchFamily="34" charset="-34"/>
              </a:rPr>
              <a:t>องค์ความรู้</a:t>
            </a:r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5070475" y="4248150"/>
            <a:ext cx="914400" cy="762000"/>
          </a:xfrm>
          <a:prstGeom prst="rect">
            <a:avLst/>
          </a:prstGeom>
          <a:solidFill>
            <a:srgbClr val="3366FF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70000"/>
              </a:lnSpc>
            </a:pPr>
            <a:r>
              <a:rPr lang="th-TH" sz="14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5.</a:t>
            </a:r>
            <a:r>
              <a:rPr lang="en-US" sz="14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3</a:t>
            </a:r>
            <a:endParaRPr lang="th-TH" sz="1400" b="1">
              <a:solidFill>
                <a:srgbClr val="F9F9F9"/>
              </a:solidFill>
              <a:latin typeface="Angsana New" pitchFamily="18" charset="-34"/>
              <a:cs typeface="Cordia New" pitchFamily="34" charset="-34"/>
            </a:endParaRPr>
          </a:p>
          <a:p>
            <a:pPr algn="ctr" eaLnBrk="0" hangingPunct="0">
              <a:lnSpc>
                <a:spcPct val="70000"/>
              </a:lnSpc>
            </a:pPr>
            <a:r>
              <a:rPr lang="th-TH" sz="1400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ความผาสุกและ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400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ความพึงพอใจ</a:t>
            </a: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3089275" y="4248150"/>
            <a:ext cx="914400" cy="762000"/>
          </a:xfrm>
          <a:prstGeom prst="rect">
            <a:avLst/>
          </a:prstGeom>
          <a:solidFill>
            <a:srgbClr val="3366FF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70000"/>
              </a:lnSpc>
            </a:pPr>
            <a:r>
              <a:rPr lang="th-TH" sz="16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5.</a:t>
            </a:r>
            <a:r>
              <a:rPr lang="en-US" sz="1600" b="1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1</a:t>
            </a:r>
            <a:endParaRPr lang="th-TH" sz="1600" b="1">
              <a:solidFill>
                <a:srgbClr val="F9F9F9"/>
              </a:solidFill>
              <a:latin typeface="Angsana New" pitchFamily="18" charset="-34"/>
              <a:cs typeface="Cordia New" pitchFamily="34" charset="-34"/>
            </a:endParaRP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9F9F9"/>
                </a:solidFill>
                <a:latin typeface="Angsana New" pitchFamily="18" charset="-34"/>
                <a:cs typeface="Cordia New" pitchFamily="34" charset="-34"/>
              </a:rPr>
              <a:t>ระบบงาน</a:t>
            </a:r>
          </a:p>
        </p:txBody>
      </p:sp>
      <p:sp>
        <p:nvSpPr>
          <p:cNvPr id="42002" name="Rectangle 18"/>
          <p:cNvSpPr>
            <a:spLocks noChangeArrowheads="1"/>
          </p:cNvSpPr>
          <p:nvPr/>
        </p:nvSpPr>
        <p:spPr bwMode="auto">
          <a:xfrm>
            <a:off x="6061075" y="3181350"/>
            <a:ext cx="914400" cy="762000"/>
          </a:xfrm>
          <a:prstGeom prst="rect">
            <a:avLst/>
          </a:prstGeom>
          <a:solidFill>
            <a:srgbClr val="000099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6.2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กระบวนการ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สนับสนุน</a:t>
            </a:r>
          </a:p>
        </p:txBody>
      </p:sp>
      <p:sp>
        <p:nvSpPr>
          <p:cNvPr id="42003" name="Rectangle 19"/>
          <p:cNvSpPr>
            <a:spLocks noChangeArrowheads="1"/>
          </p:cNvSpPr>
          <p:nvPr/>
        </p:nvSpPr>
        <p:spPr bwMode="auto">
          <a:xfrm>
            <a:off x="3097213" y="2132013"/>
            <a:ext cx="927100" cy="838200"/>
          </a:xfrm>
          <a:prstGeom prst="rect">
            <a:avLst/>
          </a:prstGeom>
          <a:solidFill>
            <a:srgbClr val="339966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70000"/>
              </a:lnSpc>
            </a:pPr>
            <a:r>
              <a:rPr lang="th-TH" sz="1600" b="1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7.3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ผลลัพธ์ด้าน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ประสิทธิภาพ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200" b="1">
                <a:solidFill>
                  <a:srgbClr val="A50021"/>
                </a:solidFill>
                <a:latin typeface="Tahoma" pitchFamily="34" charset="0"/>
                <a:cs typeface="Tahoma" pitchFamily="34" charset="0"/>
              </a:rPr>
              <a:t>มาตรฐานหน่วยบริการ การสนับสนุน</a:t>
            </a:r>
          </a:p>
        </p:txBody>
      </p:sp>
      <p:sp>
        <p:nvSpPr>
          <p:cNvPr id="42004" name="Rectangle 20"/>
          <p:cNvSpPr>
            <a:spLocks noChangeArrowheads="1"/>
          </p:cNvSpPr>
          <p:nvPr/>
        </p:nvSpPr>
        <p:spPr bwMode="auto">
          <a:xfrm>
            <a:off x="4968875" y="2132013"/>
            <a:ext cx="1058863" cy="838200"/>
          </a:xfrm>
          <a:prstGeom prst="rect">
            <a:avLst/>
          </a:prstGeom>
          <a:solidFill>
            <a:srgbClr val="339966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70000"/>
              </a:lnSpc>
            </a:pPr>
            <a:r>
              <a:rPr lang="th-TH" sz="1600" b="1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7.4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ผลลัพธ์ด้าน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การพัฒนาองค์กร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400" b="1">
                <a:solidFill>
                  <a:srgbClr val="A50021"/>
                </a:solidFill>
                <a:latin typeface="Angsana New" pitchFamily="18" charset="-34"/>
                <a:cs typeface="Tahoma" pitchFamily="34" charset="0"/>
              </a:rPr>
              <a:t>การเรียนรู้องค์กร</a:t>
            </a:r>
          </a:p>
        </p:txBody>
      </p:sp>
      <p:sp>
        <p:nvSpPr>
          <p:cNvPr id="42005" name="AutoShape 21"/>
          <p:cNvSpPr>
            <a:spLocks noChangeArrowheads="1"/>
          </p:cNvSpPr>
          <p:nvPr/>
        </p:nvSpPr>
        <p:spPr bwMode="auto">
          <a:xfrm flipV="1">
            <a:off x="4308475" y="5086350"/>
            <a:ext cx="381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2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th-TH"/>
          </a:p>
        </p:txBody>
      </p:sp>
      <p:sp>
        <p:nvSpPr>
          <p:cNvPr id="42006" name="AutoShape 22"/>
          <p:cNvSpPr>
            <a:spLocks noChangeArrowheads="1"/>
          </p:cNvSpPr>
          <p:nvPr/>
        </p:nvSpPr>
        <p:spPr bwMode="auto">
          <a:xfrm flipV="1">
            <a:off x="4308475" y="3790950"/>
            <a:ext cx="381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2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th-TH"/>
          </a:p>
        </p:txBody>
      </p:sp>
      <p:sp>
        <p:nvSpPr>
          <p:cNvPr id="42007" name="AutoShape 23"/>
          <p:cNvSpPr>
            <a:spLocks noChangeArrowheads="1"/>
          </p:cNvSpPr>
          <p:nvPr/>
        </p:nvSpPr>
        <p:spPr bwMode="auto">
          <a:xfrm flipV="1">
            <a:off x="4308475" y="2876550"/>
            <a:ext cx="381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2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th-TH"/>
          </a:p>
        </p:txBody>
      </p:sp>
      <p:sp>
        <p:nvSpPr>
          <p:cNvPr id="42008" name="AutoShape 24"/>
          <p:cNvSpPr>
            <a:spLocks noChangeArrowheads="1"/>
          </p:cNvSpPr>
          <p:nvPr/>
        </p:nvSpPr>
        <p:spPr bwMode="auto">
          <a:xfrm flipV="1">
            <a:off x="4308475" y="1809750"/>
            <a:ext cx="381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2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th-TH"/>
          </a:p>
        </p:txBody>
      </p:sp>
      <p:sp>
        <p:nvSpPr>
          <p:cNvPr id="42009" name="Line 25"/>
          <p:cNvSpPr>
            <a:spLocks noChangeShapeType="1"/>
          </p:cNvSpPr>
          <p:nvPr/>
        </p:nvSpPr>
        <p:spPr bwMode="auto">
          <a:xfrm flipV="1">
            <a:off x="4079875" y="3562350"/>
            <a:ext cx="838200" cy="0"/>
          </a:xfrm>
          <a:prstGeom prst="line">
            <a:avLst/>
          </a:prstGeom>
          <a:noFill/>
          <a:ln w="38100">
            <a:noFill/>
            <a:round/>
            <a:headEnd type="triangle" w="med" len="med"/>
            <a:tailEnd type="triangle" w="med" len="med"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42010" name="Line 26"/>
          <p:cNvSpPr>
            <a:spLocks noChangeShapeType="1"/>
          </p:cNvSpPr>
          <p:nvPr/>
        </p:nvSpPr>
        <p:spPr bwMode="auto">
          <a:xfrm flipV="1">
            <a:off x="5181600" y="5924550"/>
            <a:ext cx="838200" cy="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 type="triangle" w="med" len="med"/>
            <a:tailEnd type="triangle" w="med" len="med"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42011" name="Line 27"/>
          <p:cNvSpPr>
            <a:spLocks noChangeShapeType="1"/>
          </p:cNvSpPr>
          <p:nvPr/>
        </p:nvSpPr>
        <p:spPr bwMode="auto">
          <a:xfrm flipV="1">
            <a:off x="3124200" y="5924550"/>
            <a:ext cx="838200" cy="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 type="triangle" w="med" len="med"/>
            <a:tailEnd type="triangle" w="med" len="med"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42012" name="Rectangle 28"/>
          <p:cNvSpPr>
            <a:spLocks noChangeArrowheads="1"/>
          </p:cNvSpPr>
          <p:nvPr/>
        </p:nvSpPr>
        <p:spPr bwMode="auto">
          <a:xfrm>
            <a:off x="34925" y="4095750"/>
            <a:ext cx="1828800" cy="228600"/>
          </a:xfrm>
          <a:prstGeom prst="rect">
            <a:avLst/>
          </a:prstGeom>
          <a:solidFill>
            <a:srgbClr val="80808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60000"/>
              </a:lnSpc>
            </a:pPr>
            <a:r>
              <a:rPr lang="en-US" sz="2400" b="1">
                <a:solidFill>
                  <a:srgbClr val="F9F9F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rdia New" pitchFamily="34" charset="-34"/>
                <a:cs typeface="Cordia New" pitchFamily="34" charset="-34"/>
              </a:rPr>
              <a:t>Learning / Growth</a:t>
            </a:r>
            <a:endParaRPr lang="th-TH" sz="2400" b="1">
              <a:solidFill>
                <a:srgbClr val="F9F9F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2013" name="Rectangle 29"/>
          <p:cNvSpPr>
            <a:spLocks noChangeArrowheads="1"/>
          </p:cNvSpPr>
          <p:nvPr/>
        </p:nvSpPr>
        <p:spPr bwMode="auto">
          <a:xfrm>
            <a:off x="34925" y="3105150"/>
            <a:ext cx="1828800" cy="228600"/>
          </a:xfrm>
          <a:prstGeom prst="rect">
            <a:avLst/>
          </a:prstGeom>
          <a:solidFill>
            <a:srgbClr val="80808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60000"/>
              </a:lnSpc>
            </a:pPr>
            <a:r>
              <a:rPr lang="en-US" sz="2400" b="1">
                <a:solidFill>
                  <a:srgbClr val="F9F9F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rdia New" pitchFamily="34" charset="-34"/>
                <a:cs typeface="Cordia New" pitchFamily="34" charset="-34"/>
              </a:rPr>
              <a:t>Internal Process</a:t>
            </a:r>
            <a:endParaRPr lang="th-TH" sz="2400" b="1">
              <a:solidFill>
                <a:srgbClr val="F9F9F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2014" name="Rectangle 30"/>
          <p:cNvSpPr>
            <a:spLocks noChangeArrowheads="1"/>
          </p:cNvSpPr>
          <p:nvPr/>
        </p:nvSpPr>
        <p:spPr bwMode="auto">
          <a:xfrm>
            <a:off x="34925" y="971550"/>
            <a:ext cx="2251075" cy="228600"/>
          </a:xfrm>
          <a:prstGeom prst="rect">
            <a:avLst/>
          </a:prstGeom>
          <a:solidFill>
            <a:srgbClr val="80808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60000"/>
              </a:lnSpc>
            </a:pPr>
            <a:r>
              <a:rPr lang="en-US" sz="2400" b="1">
                <a:solidFill>
                  <a:srgbClr val="F9F9F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rdia New" pitchFamily="34" charset="-34"/>
                <a:cs typeface="Cordia New" pitchFamily="34" charset="-34"/>
              </a:rPr>
              <a:t>Stakeholder (Customer)</a:t>
            </a:r>
            <a:endParaRPr lang="th-TH" sz="2400" b="1">
              <a:solidFill>
                <a:srgbClr val="F9F9F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2015" name="Rectangle 31"/>
          <p:cNvSpPr>
            <a:spLocks noChangeArrowheads="1"/>
          </p:cNvSpPr>
          <p:nvPr/>
        </p:nvSpPr>
        <p:spPr bwMode="auto">
          <a:xfrm>
            <a:off x="34925" y="2038350"/>
            <a:ext cx="2251075" cy="228600"/>
          </a:xfrm>
          <a:prstGeom prst="rect">
            <a:avLst/>
          </a:prstGeom>
          <a:solidFill>
            <a:srgbClr val="80808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60000"/>
              </a:lnSpc>
            </a:pPr>
            <a:r>
              <a:rPr lang="en-US" sz="2400" b="1">
                <a:solidFill>
                  <a:srgbClr val="F9F9F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rdia New" pitchFamily="34" charset="-34"/>
                <a:cs typeface="Cordia New" pitchFamily="34" charset="-34"/>
              </a:rPr>
              <a:t>Productivity (Financial)</a:t>
            </a:r>
            <a:endParaRPr lang="th-TH" sz="2400" b="1">
              <a:solidFill>
                <a:srgbClr val="F9F9F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2016" name="Rectangle 32"/>
          <p:cNvSpPr>
            <a:spLocks noChangeArrowheads="1"/>
          </p:cNvSpPr>
          <p:nvPr/>
        </p:nvSpPr>
        <p:spPr bwMode="auto">
          <a:xfrm>
            <a:off x="8101013" y="4095750"/>
            <a:ext cx="973137" cy="228600"/>
          </a:xfrm>
          <a:prstGeom prst="rect">
            <a:avLst/>
          </a:prstGeom>
          <a:solidFill>
            <a:srgbClr val="CC660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r" eaLnBrk="0" hangingPunct="0">
              <a:lnSpc>
                <a:spcPct val="60000"/>
              </a:lnSpc>
            </a:pPr>
            <a:r>
              <a:rPr 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rdia New" pitchFamily="34" charset="-34"/>
                <a:cs typeface="Cordia New" pitchFamily="34" charset="-34"/>
              </a:rPr>
              <a:t>Driver</a:t>
            </a:r>
            <a:endParaRPr lang="th-TH" sz="24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2017" name="Rectangle 33"/>
          <p:cNvSpPr>
            <a:spLocks noChangeArrowheads="1"/>
          </p:cNvSpPr>
          <p:nvPr/>
        </p:nvSpPr>
        <p:spPr bwMode="auto">
          <a:xfrm>
            <a:off x="8101013" y="3105150"/>
            <a:ext cx="973137" cy="228600"/>
          </a:xfrm>
          <a:prstGeom prst="rect">
            <a:avLst/>
          </a:prstGeom>
          <a:solidFill>
            <a:srgbClr val="CC660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r" eaLnBrk="0" hangingPunct="0">
              <a:lnSpc>
                <a:spcPct val="60000"/>
              </a:lnSpc>
            </a:pPr>
            <a:r>
              <a:rPr 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rdia New" pitchFamily="34" charset="-34"/>
                <a:cs typeface="Cordia New" pitchFamily="34" charset="-34"/>
              </a:rPr>
              <a:t>System</a:t>
            </a:r>
            <a:endParaRPr lang="th-TH" sz="24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2018" name="Rectangle 34"/>
          <p:cNvSpPr>
            <a:spLocks noChangeArrowheads="1"/>
          </p:cNvSpPr>
          <p:nvPr/>
        </p:nvSpPr>
        <p:spPr bwMode="auto">
          <a:xfrm>
            <a:off x="8101013" y="1885950"/>
            <a:ext cx="973137" cy="228600"/>
          </a:xfrm>
          <a:prstGeom prst="rect">
            <a:avLst/>
          </a:prstGeom>
          <a:solidFill>
            <a:srgbClr val="CC660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r" eaLnBrk="0" hangingPunct="0">
              <a:lnSpc>
                <a:spcPct val="60000"/>
              </a:lnSpc>
            </a:pPr>
            <a:r>
              <a:rPr 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rdia New" pitchFamily="34" charset="-34"/>
                <a:cs typeface="Cordia New" pitchFamily="34" charset="-34"/>
              </a:rPr>
              <a:t>Results</a:t>
            </a:r>
            <a:endParaRPr lang="th-TH" sz="24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2019" name="AutoShape 35"/>
          <p:cNvSpPr>
            <a:spLocks noChangeArrowheads="1"/>
          </p:cNvSpPr>
          <p:nvPr/>
        </p:nvSpPr>
        <p:spPr bwMode="auto">
          <a:xfrm flipV="1">
            <a:off x="4394200" y="765175"/>
            <a:ext cx="381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2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th-TH"/>
          </a:p>
        </p:txBody>
      </p:sp>
      <p:sp>
        <p:nvSpPr>
          <p:cNvPr id="42020" name="Rectangle 36"/>
          <p:cNvSpPr>
            <a:spLocks noChangeArrowheads="1"/>
          </p:cNvSpPr>
          <p:nvPr/>
        </p:nvSpPr>
        <p:spPr bwMode="auto">
          <a:xfrm>
            <a:off x="212725" y="4435475"/>
            <a:ext cx="1660525" cy="288925"/>
          </a:xfrm>
          <a:prstGeom prst="rect">
            <a:avLst/>
          </a:prstGeom>
          <a:solidFill>
            <a:srgbClr val="99000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60000"/>
              </a:lnSpc>
            </a:pPr>
            <a:r>
              <a:rPr lang="th-TH" sz="1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rdia New" pitchFamily="34" charset="-34"/>
                <a:cs typeface="Cordia New" pitchFamily="34" charset="-34"/>
              </a:rPr>
              <a:t>ด้านการพัฒนาองค์กร</a:t>
            </a:r>
          </a:p>
        </p:txBody>
      </p:sp>
      <p:sp>
        <p:nvSpPr>
          <p:cNvPr id="42021" name="Rectangle 37"/>
          <p:cNvSpPr>
            <a:spLocks noChangeArrowheads="1"/>
          </p:cNvSpPr>
          <p:nvPr/>
        </p:nvSpPr>
        <p:spPr bwMode="auto">
          <a:xfrm>
            <a:off x="212725" y="3429000"/>
            <a:ext cx="1371600" cy="287338"/>
          </a:xfrm>
          <a:prstGeom prst="rect">
            <a:avLst/>
          </a:prstGeom>
          <a:solidFill>
            <a:srgbClr val="99000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60000"/>
              </a:lnSpc>
            </a:pPr>
            <a:r>
              <a:rPr lang="th-TH" sz="1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rdia New" pitchFamily="34" charset="-34"/>
                <a:cs typeface="Cordia New" pitchFamily="34" charset="-34"/>
              </a:rPr>
              <a:t>ด้านประสิทธิภาพ</a:t>
            </a:r>
          </a:p>
        </p:txBody>
      </p:sp>
      <p:sp>
        <p:nvSpPr>
          <p:cNvPr id="42022" name="Rectangle 38"/>
          <p:cNvSpPr>
            <a:spLocks noChangeArrowheads="1"/>
          </p:cNvSpPr>
          <p:nvPr/>
        </p:nvSpPr>
        <p:spPr bwMode="auto">
          <a:xfrm>
            <a:off x="215900" y="2347913"/>
            <a:ext cx="1371600" cy="288925"/>
          </a:xfrm>
          <a:prstGeom prst="rect">
            <a:avLst/>
          </a:prstGeom>
          <a:solidFill>
            <a:srgbClr val="99000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60000"/>
              </a:lnSpc>
            </a:pPr>
            <a:r>
              <a:rPr lang="th-TH" sz="1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rdia New" pitchFamily="34" charset="-34"/>
                <a:cs typeface="Cordia New" pitchFamily="34" charset="-34"/>
              </a:rPr>
              <a:t>ด้านคุณภาพ</a:t>
            </a:r>
          </a:p>
        </p:txBody>
      </p:sp>
      <p:sp>
        <p:nvSpPr>
          <p:cNvPr id="42023" name="Rectangle 39"/>
          <p:cNvSpPr>
            <a:spLocks noChangeArrowheads="1"/>
          </p:cNvSpPr>
          <p:nvPr/>
        </p:nvSpPr>
        <p:spPr bwMode="auto">
          <a:xfrm>
            <a:off x="215900" y="1268413"/>
            <a:ext cx="1371600" cy="287337"/>
          </a:xfrm>
          <a:prstGeom prst="rect">
            <a:avLst/>
          </a:prstGeom>
          <a:solidFill>
            <a:srgbClr val="990000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60000"/>
              </a:lnSpc>
            </a:pPr>
            <a:r>
              <a:rPr lang="th-TH" sz="1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rdia New" pitchFamily="34" charset="-34"/>
                <a:cs typeface="Cordia New" pitchFamily="34" charset="-34"/>
              </a:rPr>
              <a:t>ด้านประสิทธิผล</a:t>
            </a:r>
          </a:p>
        </p:txBody>
      </p:sp>
      <p:sp>
        <p:nvSpPr>
          <p:cNvPr id="42024" name="Rectangle 40"/>
          <p:cNvSpPr>
            <a:spLocks noChangeArrowheads="1"/>
          </p:cNvSpPr>
          <p:nvPr/>
        </p:nvSpPr>
        <p:spPr bwMode="auto">
          <a:xfrm>
            <a:off x="7058025" y="3170238"/>
            <a:ext cx="914400" cy="762000"/>
          </a:xfrm>
          <a:prstGeom prst="rect">
            <a:avLst/>
          </a:prstGeom>
          <a:solidFill>
            <a:srgbClr val="9966FF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1.2</a:t>
            </a:r>
          </a:p>
          <a:p>
            <a:pPr algn="ctr" eaLnBrk="0" hangingPunct="0">
              <a:lnSpc>
                <a:spcPct val="8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ความรับผิดชอบ</a:t>
            </a:r>
          </a:p>
          <a:p>
            <a:pPr algn="ctr" eaLnBrk="0" hangingPunct="0">
              <a:lnSpc>
                <a:spcPct val="8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ต่อสังคม</a:t>
            </a:r>
          </a:p>
        </p:txBody>
      </p:sp>
      <p:sp>
        <p:nvSpPr>
          <p:cNvPr id="42025" name="Rectangle 41"/>
          <p:cNvSpPr>
            <a:spLocks noChangeArrowheads="1"/>
          </p:cNvSpPr>
          <p:nvPr/>
        </p:nvSpPr>
        <p:spPr bwMode="auto">
          <a:xfrm>
            <a:off x="3024188" y="914400"/>
            <a:ext cx="985837" cy="838200"/>
          </a:xfrm>
          <a:prstGeom prst="rect">
            <a:avLst/>
          </a:prstGeom>
          <a:solidFill>
            <a:srgbClr val="339966"/>
          </a:solidFill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70000"/>
              </a:lnSpc>
            </a:pPr>
            <a:r>
              <a:rPr lang="th-TH" sz="1600" b="1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7.2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ผลลัพธ์ด้าน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600">
                <a:solidFill>
                  <a:srgbClr val="FFFFFF"/>
                </a:solidFill>
                <a:latin typeface="Angsana New" pitchFamily="18" charset="-34"/>
                <a:cs typeface="Cordia New" pitchFamily="34" charset="-34"/>
              </a:rPr>
              <a:t>คุณภาพ </a:t>
            </a:r>
          </a:p>
          <a:p>
            <a:pPr algn="ctr" eaLnBrk="0" hangingPunct="0">
              <a:lnSpc>
                <a:spcPct val="70000"/>
              </a:lnSpc>
            </a:pPr>
            <a:r>
              <a:rPr lang="th-TH" sz="1400" b="1">
                <a:solidFill>
                  <a:srgbClr val="A50021"/>
                </a:solidFill>
                <a:latin typeface="Angsana New" pitchFamily="18" charset="-34"/>
                <a:cs typeface="Tahoma" pitchFamily="34" charset="0"/>
              </a:rPr>
              <a:t>ประชาชนกลุ่มเป้าหมาย</a:t>
            </a:r>
          </a:p>
        </p:txBody>
      </p:sp>
      <p:sp>
        <p:nvSpPr>
          <p:cNvPr id="42026" name="Text Box 42"/>
          <p:cNvSpPr txBox="1">
            <a:spLocks noChangeArrowheads="1"/>
          </p:cNvSpPr>
          <p:nvPr/>
        </p:nvSpPr>
        <p:spPr bwMode="auto">
          <a:xfrm>
            <a:off x="0" y="0"/>
            <a:ext cx="2447925" cy="64135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algn="ctr" eaLnBrk="0" hangingPunct="0"/>
            <a:r>
              <a:rPr lang="en-US" sz="1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Strategy Map : </a:t>
            </a:r>
          </a:p>
          <a:p>
            <a:pPr algn="ctr" eaLnBrk="0" hangingPunct="0"/>
            <a:r>
              <a:rPr lang="en-US" sz="1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Public Sector</a:t>
            </a:r>
            <a:endParaRPr lang="th-TH" sz="18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2027" name="Rectangle 43"/>
          <p:cNvSpPr>
            <a:spLocks noChangeArrowheads="1"/>
          </p:cNvSpPr>
          <p:nvPr/>
        </p:nvSpPr>
        <p:spPr bwMode="auto">
          <a:xfrm>
            <a:off x="4572000" y="260350"/>
            <a:ext cx="4572000" cy="457200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2075" tIns="46038" rIns="92075" bIns="46038" anchor="b"/>
          <a:lstStyle/>
          <a:p>
            <a:pPr algn="ctr"/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Cordia New" pitchFamily="34" charset="-34"/>
              </a:rPr>
              <a:t>KPI : Key Performance Indicator</a:t>
            </a:r>
            <a:endParaRPr lang="th-TH" sz="1600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cs typeface="Cordia New" pitchFamily="34" charset="-34"/>
            </a:endParaRPr>
          </a:p>
        </p:txBody>
      </p:sp>
      <p:pic>
        <p:nvPicPr>
          <p:cNvPr id="42028" name="Picture 44" descr="MCj029534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5625" y="73025"/>
            <a:ext cx="717550" cy="763588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CC66">
                <a:gamma/>
                <a:shade val="60000"/>
                <a:invGamma/>
              </a:srgbClr>
            </a:prstShdw>
          </a:effectLst>
        </p:spPr>
      </p:pic>
      <p:sp>
        <p:nvSpPr>
          <p:cNvPr id="42029" name="Oval 45"/>
          <p:cNvSpPr>
            <a:spLocks noChangeArrowheads="1"/>
          </p:cNvSpPr>
          <p:nvPr/>
        </p:nvSpPr>
        <p:spPr bwMode="auto">
          <a:xfrm>
            <a:off x="4800600" y="3048000"/>
            <a:ext cx="2286000" cy="1143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th-TH">
              <a:solidFill>
                <a:srgbClr val="A50021"/>
              </a:solidFill>
            </a:endParaRPr>
          </a:p>
        </p:txBody>
      </p:sp>
      <p:sp>
        <p:nvSpPr>
          <p:cNvPr id="42030" name="Text Box 46"/>
          <p:cNvSpPr txBox="1">
            <a:spLocks noChangeArrowheads="1"/>
          </p:cNvSpPr>
          <p:nvPr/>
        </p:nvSpPr>
        <p:spPr bwMode="auto">
          <a:xfrm>
            <a:off x="3594100" y="4854103"/>
            <a:ext cx="1968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h-TH">
                <a:solidFill>
                  <a:srgbClr val="000066"/>
                </a:solidFill>
              </a:rPr>
              <a:t>ทีม ระบบบุคลากร</a:t>
            </a:r>
          </a:p>
        </p:txBody>
      </p:sp>
      <p:sp>
        <p:nvSpPr>
          <p:cNvPr id="42031" name="Text Box 47"/>
          <p:cNvSpPr txBox="1">
            <a:spLocks noChangeArrowheads="1"/>
          </p:cNvSpPr>
          <p:nvPr/>
        </p:nvSpPr>
        <p:spPr bwMode="auto">
          <a:xfrm>
            <a:off x="6432550" y="5105400"/>
            <a:ext cx="1263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h-TH">
                <a:solidFill>
                  <a:srgbClr val="0000CC"/>
                </a:solidFill>
              </a:rPr>
              <a:t>แผน กำกับ</a:t>
            </a:r>
          </a:p>
        </p:txBody>
      </p:sp>
      <p:sp>
        <p:nvSpPr>
          <p:cNvPr id="42032" name="Text Box 48"/>
          <p:cNvSpPr txBox="1">
            <a:spLocks noChangeArrowheads="1"/>
          </p:cNvSpPr>
          <p:nvPr/>
        </p:nvSpPr>
        <p:spPr bwMode="auto">
          <a:xfrm>
            <a:off x="1608138" y="5105400"/>
            <a:ext cx="7540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h-TH">
                <a:solidFill>
                  <a:srgbClr val="0000CC"/>
                </a:solidFill>
              </a:rPr>
              <a:t>ข้อมูล</a:t>
            </a:r>
          </a:p>
        </p:txBody>
      </p:sp>
    </p:spTree>
    <p:extLst>
      <p:ext uri="{BB962C8B-B14F-4D97-AF65-F5344CB8AC3E}">
        <p14:creationId xmlns="" xmlns:p14="http://schemas.microsoft.com/office/powerpoint/2010/main" val="92843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784976" cy="6264696"/>
          </a:xfrm>
          <a:prstGeom prst="rect">
            <a:avLst/>
          </a:prstGeom>
          <a:noFill/>
        </p:spPr>
      </p:pic>
      <p:sp>
        <p:nvSpPr>
          <p:cNvPr id="3" name="Oval 45"/>
          <p:cNvSpPr>
            <a:spLocks noChangeArrowheads="1"/>
          </p:cNvSpPr>
          <p:nvPr/>
        </p:nvSpPr>
        <p:spPr bwMode="auto">
          <a:xfrm>
            <a:off x="3643322" y="5643586"/>
            <a:ext cx="2286000" cy="1143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th-TH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07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57"/>
          <p:cNvSpPr>
            <a:spLocks noGrp="1"/>
          </p:cNvSpPr>
          <p:nvPr>
            <p:ph type="title"/>
          </p:nvPr>
        </p:nvSpPr>
        <p:spPr>
          <a:solidFill>
            <a:srgbClr val="0070C0"/>
          </a:solidFill>
        </p:spPr>
        <p:txBody>
          <a:bodyPr/>
          <a:lstStyle/>
          <a:p>
            <a:r>
              <a:rPr lang="th-TH" b="1" dirty="0" smtClean="0">
                <a:solidFill>
                  <a:schemeClr val="bg1"/>
                </a:solidFill>
              </a:rPr>
              <a:t>ประเด็นสำคัญการดูแลผู้สูงอายุ ผู้พิการ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9" name="Content Placeholder 58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/>
          <a:lstStyle/>
          <a:p>
            <a:r>
              <a:rPr lang="th-TH" b="1" dirty="0" smtClean="0"/>
              <a:t>เป้าการดูแลมิใช่เฉพาะกาย แต่รวมด้านจิตใจ สังคม สิ่งแวดล้อม</a:t>
            </a:r>
          </a:p>
          <a:p>
            <a:r>
              <a:rPr lang="th-TH" b="1" dirty="0" smtClean="0"/>
              <a:t>ความสัมพันธ์ ความเข้าใจกลุ่มเป้าหมาย </a:t>
            </a:r>
          </a:p>
          <a:p>
            <a:r>
              <a:rPr lang="th-TH" b="1" dirty="0" smtClean="0"/>
              <a:t>การหาวิธีทำงานร่วมกันกับกลุ่มเป้าหมาย ผู้เกี่ยวข้อง การสร้างความเป็นเจ้าของร่วมกัน </a:t>
            </a:r>
          </a:p>
          <a:p>
            <a:r>
              <a:rPr lang="th-TH" b="1" dirty="0" smtClean="0"/>
              <a:t>การคืนข้อมูล ดูรูปธรรมจริง และการศึกษางาน เรียนรู้ร่วมกัน</a:t>
            </a:r>
          </a:p>
          <a:p>
            <a:r>
              <a:rPr lang="th-TH" b="1" dirty="0" smtClean="0"/>
              <a:t>การเพิ่มศักยภาพ ผู้เกี่ยวข้อง ทุกระดับ</a:t>
            </a:r>
          </a:p>
          <a:p>
            <a:endParaRPr lang="en-US" b="1" dirty="0"/>
          </a:p>
        </p:txBody>
      </p:sp>
      <p:sp>
        <p:nvSpPr>
          <p:cNvPr id="4" name="Oval 45"/>
          <p:cNvSpPr>
            <a:spLocks noChangeArrowheads="1"/>
          </p:cNvSpPr>
          <p:nvPr/>
        </p:nvSpPr>
        <p:spPr bwMode="auto">
          <a:xfrm>
            <a:off x="642910" y="2285992"/>
            <a:ext cx="2000264" cy="78581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th-TH">
              <a:solidFill>
                <a:srgbClr val="A5002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4546" y="6286520"/>
            <a:ext cx="37128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FFA :Force Field Analysis</a:t>
            </a:r>
            <a:endParaRPr lang="th-TH" dirty="0"/>
          </a:p>
        </p:txBody>
      </p:sp>
    </p:spTree>
    <p:extLst>
      <p:ext uri="{BB962C8B-B14F-4D97-AF65-F5344CB8AC3E}">
        <p14:creationId xmlns="" xmlns:p14="http://schemas.microsoft.com/office/powerpoint/2010/main" val="50483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/>
          <p:nvPr/>
        </p:nvPicPr>
        <p:blipFill rotWithShape="1">
          <a:blip r:embed="rId2"/>
          <a:srcRect l="12716" r="12728"/>
          <a:stretch/>
        </p:blipFill>
        <p:spPr bwMode="auto">
          <a:xfrm>
            <a:off x="323528" y="595608"/>
            <a:ext cx="8496944" cy="5976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35696" y="5786454"/>
            <a:ext cx="1045479" cy="101566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chemeClr val="bg1"/>
                </a:solidFill>
              </a:rPr>
              <a:t>ความพิการ</a:t>
            </a:r>
          </a:p>
          <a:p>
            <a:r>
              <a:rPr lang="th-TH" sz="2000" b="1" dirty="0" smtClean="0">
                <a:solidFill>
                  <a:schemeClr val="bg1"/>
                </a:solidFill>
              </a:rPr>
              <a:t>เศรษฐกิจ </a:t>
            </a:r>
          </a:p>
          <a:p>
            <a:r>
              <a:rPr lang="th-TH" sz="2000" b="1" dirty="0" smtClean="0">
                <a:solidFill>
                  <a:schemeClr val="bg1"/>
                </a:solidFill>
              </a:rPr>
              <a:t>สุขภาพ</a:t>
            </a:r>
            <a:r>
              <a:rPr lang="th-TH" sz="1800" b="1" dirty="0" smtClean="0">
                <a:solidFill>
                  <a:schemeClr val="bg1"/>
                </a:solidFill>
              </a:rPr>
              <a:t> </a:t>
            </a:r>
            <a:r>
              <a:rPr lang="th-TH" sz="1800" b="1" dirty="0" smtClean="0">
                <a:solidFill>
                  <a:schemeClr val="tx2">
                    <a:lumMod val="75000"/>
                  </a:schemeClr>
                </a:solidFill>
              </a:rPr>
              <a:t>ลฯ</a:t>
            </a:r>
            <a:endParaRPr lang="en-US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7824" y="5805264"/>
            <a:ext cx="1055097" cy="1015663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th-TH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ผู้สูงอายุ</a:t>
            </a:r>
          </a:p>
          <a:p>
            <a:r>
              <a:rPr lang="th-TH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ผู้ดูแล</a:t>
            </a:r>
          </a:p>
          <a:p>
            <a:r>
              <a:rPr lang="th-TH" sz="200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อสม</a:t>
            </a:r>
            <a:endParaRPr lang="en-US" sz="20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60182" y="5805265"/>
            <a:ext cx="1093569" cy="101566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th-TH" sz="200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สธ</a:t>
            </a:r>
            <a:r>
              <a:rPr lang="th-TH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th-TH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กองทุนฯ</a:t>
            </a:r>
          </a:p>
          <a:p>
            <a:r>
              <a:rPr lang="th-TH" sz="2000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อปท</a:t>
            </a:r>
            <a:endParaRPr lang="en-US" sz="20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Flowchart: Sequential Access Storage 5"/>
          <p:cNvSpPr/>
          <p:nvPr/>
        </p:nvSpPr>
        <p:spPr>
          <a:xfrm>
            <a:off x="827584" y="4653136"/>
            <a:ext cx="1224136" cy="504056"/>
          </a:xfrm>
          <a:prstGeom prst="flowChartMagnetic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อปท</a:t>
            </a:r>
            <a:endParaRPr lang="th-TH" sz="20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ชุมชน</a:t>
            </a:r>
            <a:endParaRPr lang="en-US" sz="20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Flowchart: Sequential Access Storage 6"/>
          <p:cNvSpPr/>
          <p:nvPr/>
        </p:nvSpPr>
        <p:spPr>
          <a:xfrm>
            <a:off x="2411760" y="3933056"/>
            <a:ext cx="1559154" cy="576064"/>
          </a:xfrm>
          <a:prstGeom prst="flowChartMagneticTap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รพ.สต.</a:t>
            </a:r>
          </a:p>
          <a:p>
            <a:pPr algn="ctr"/>
            <a:r>
              <a:rPr lang="th-TH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รพช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Flowchart: Sequential Access Storage 8"/>
          <p:cNvSpPr/>
          <p:nvPr/>
        </p:nvSpPr>
        <p:spPr>
          <a:xfrm rot="10203740">
            <a:off x="6000767" y="3923073"/>
            <a:ext cx="785813" cy="770789"/>
          </a:xfrm>
          <a:prstGeom prst="flowChartMagneticTap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h-TH" dirty="0" smtClean="0"/>
              <a:t>รพ.</a:t>
            </a:r>
            <a:endParaRPr lang="en-US" dirty="0"/>
          </a:p>
        </p:txBody>
      </p:sp>
      <p:sp>
        <p:nvSpPr>
          <p:cNvPr id="10" name="Flowchart: Sequential Access Storage 9"/>
          <p:cNvSpPr/>
          <p:nvPr/>
        </p:nvSpPr>
        <p:spPr>
          <a:xfrm rot="13787441">
            <a:off x="8190068" y="4150889"/>
            <a:ext cx="785813" cy="770789"/>
          </a:xfrm>
          <a:prstGeom prst="flowChartMagneticTap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h-TH" sz="2000" dirty="0" err="1" smtClean="0"/>
              <a:t>สธ</a:t>
            </a:r>
            <a:r>
              <a:rPr lang="th-TH" sz="2000" dirty="0" smtClean="0"/>
              <a:t>.</a:t>
            </a:r>
            <a:r>
              <a:rPr lang="en-US" sz="2000" dirty="0" smtClean="0"/>
              <a:t>+</a:t>
            </a:r>
            <a:r>
              <a:rPr lang="th-TH" sz="2000" dirty="0" err="1" smtClean="0"/>
              <a:t>อปท</a:t>
            </a:r>
            <a:endParaRPr lang="en-US" sz="2000" dirty="0"/>
          </a:p>
        </p:txBody>
      </p:sp>
      <p:sp>
        <p:nvSpPr>
          <p:cNvPr id="11" name="Flowchart: Sequential Access Storage 10"/>
          <p:cNvSpPr/>
          <p:nvPr/>
        </p:nvSpPr>
        <p:spPr>
          <a:xfrm>
            <a:off x="6847195" y="4550385"/>
            <a:ext cx="1187803" cy="606807"/>
          </a:xfrm>
          <a:prstGeom prst="flowChartMagneticTap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การคืนข้อมูล</a:t>
            </a:r>
            <a:endParaRPr lang="en-US" sz="18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Oval 45"/>
          <p:cNvSpPr>
            <a:spLocks noChangeArrowheads="1"/>
          </p:cNvSpPr>
          <p:nvPr/>
        </p:nvSpPr>
        <p:spPr bwMode="auto">
          <a:xfrm>
            <a:off x="214282" y="2428868"/>
            <a:ext cx="2000264" cy="785818"/>
          </a:xfrm>
          <a:prstGeom prst="ellipse">
            <a:avLst/>
          </a:prstGeom>
          <a:noFill/>
          <a:ln w="28575">
            <a:solidFill>
              <a:srgbClr val="00B0F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th-TH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193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132396"/>
            <a:ext cx="9144000" cy="57529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4" name="Group 4"/>
          <p:cNvGrpSpPr/>
          <p:nvPr/>
        </p:nvGrpSpPr>
        <p:grpSpPr>
          <a:xfrm>
            <a:off x="4499992" y="219518"/>
            <a:ext cx="4432945" cy="905226"/>
            <a:chOff x="4499992" y="152012"/>
            <a:chExt cx="4432945" cy="905226"/>
          </a:xfrm>
        </p:grpSpPr>
        <p:grpSp>
          <p:nvGrpSpPr>
            <p:cNvPr id="5" name="Group 5"/>
            <p:cNvGrpSpPr/>
            <p:nvPr/>
          </p:nvGrpSpPr>
          <p:grpSpPr>
            <a:xfrm>
              <a:off x="4644008" y="152012"/>
              <a:ext cx="3997705" cy="396066"/>
              <a:chOff x="4913820" y="152012"/>
              <a:chExt cx="3997705" cy="396066"/>
            </a:xfrm>
          </p:grpSpPr>
          <p:pic>
            <p:nvPicPr>
              <p:cNvPr id="9" name="Picture 4" descr="Description: D:\CHS_3 Oct 54\Doc\Logo องค์กร ส\WHO.gif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contrast="20000"/>
              </a:blip>
              <a:srcRect/>
              <a:stretch>
                <a:fillRect/>
              </a:stretch>
            </p:blipFill>
            <p:spPr bwMode="auto">
              <a:xfrm>
                <a:off x="7884368" y="188640"/>
                <a:ext cx="302164" cy="3195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5" descr="Description: D:\CHS_3 Oct 54\Doc\Logo องค์กร ส\สปสช.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contrast="10000"/>
              </a:blip>
              <a:srcRect/>
              <a:stretch>
                <a:fillRect/>
              </a:stretch>
            </p:blipFill>
            <p:spPr bwMode="auto">
              <a:xfrm>
                <a:off x="5367989" y="188640"/>
                <a:ext cx="640178" cy="2949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1" descr="Description: 4สวรส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10000" contrast="10000"/>
              </a:blip>
              <a:srcRect/>
              <a:stretch>
                <a:fillRect/>
              </a:stretch>
            </p:blipFill>
            <p:spPr bwMode="auto">
              <a:xfrm>
                <a:off x="7033719" y="202087"/>
                <a:ext cx="341086" cy="2970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" name="Picture 3" descr="Description: D:\CHS_3 Oct 54\Doc\Logo องค์กร ส\สช.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10000" contrast="20000"/>
              </a:blip>
              <a:srcRect/>
              <a:stretch>
                <a:fillRect/>
              </a:stretch>
            </p:blipFill>
            <p:spPr bwMode="auto">
              <a:xfrm>
                <a:off x="7465767" y="202087"/>
                <a:ext cx="296019" cy="2949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1" descr="Description: Logo no bg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contrast="10000"/>
              </a:blip>
              <a:srcRect/>
              <a:stretch>
                <a:fillRect/>
              </a:stretch>
            </p:blipFill>
            <p:spPr bwMode="auto">
              <a:xfrm>
                <a:off x="8316416" y="188640"/>
                <a:ext cx="595109" cy="3031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" name="Picture 3" descr="Description: mu_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lum contrast="10000"/>
              </a:blip>
              <a:srcRect/>
              <a:stretch>
                <a:fillRect/>
              </a:stretch>
            </p:blipFill>
            <p:spPr bwMode="auto">
              <a:xfrm>
                <a:off x="6088941" y="163226"/>
                <a:ext cx="360040" cy="3587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" name="Picture 2" descr="Description: logo ICHR"/>
              <p:cNvPicPr>
                <a:picLocks noChangeAspect="1" noChangeArrowheads="1"/>
              </p:cNvPicPr>
              <p:nvPr/>
            </p:nvPicPr>
            <p:blipFill>
              <a:blip r:embed="rId8" cstate="print">
                <a:lum bright="10000"/>
              </a:blip>
              <a:srcRect/>
              <a:stretch>
                <a:fillRect/>
              </a:stretch>
            </p:blipFill>
            <p:spPr bwMode="auto">
              <a:xfrm>
                <a:off x="6511443" y="220307"/>
                <a:ext cx="443515" cy="3277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Picture 1" descr="Description: D:\CHS_3 Oct 54\Doc\Logo องค์กร ส\MOPH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lum bright="10000" contrast="20000"/>
              </a:blip>
              <a:srcRect/>
              <a:stretch>
                <a:fillRect/>
              </a:stretch>
            </p:blipFill>
            <p:spPr bwMode="auto">
              <a:xfrm>
                <a:off x="4913820" y="152012"/>
                <a:ext cx="360040" cy="360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7" name="Straight Connector 6"/>
            <p:cNvCxnSpPr/>
            <p:nvPr/>
          </p:nvCxnSpPr>
          <p:spPr>
            <a:xfrm flipH="1">
              <a:off x="4499992" y="638908"/>
              <a:ext cx="4342529" cy="0"/>
            </a:xfrm>
            <a:prstGeom prst="line">
              <a:avLst/>
            </a:prstGeom>
            <a:ln w="22225">
              <a:solidFill>
                <a:srgbClr val="E9670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4499992" y="657128"/>
              <a:ext cx="44329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000" spc="630" dirty="0" smtClean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แผนงานพัฒนาระบบสุขภาพชุมชน</a:t>
              </a:r>
              <a:endParaRPr lang="en-US" sz="2000" spc="630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39433" y="370480"/>
            <a:ext cx="470350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Core indicators: community level</a:t>
            </a:r>
            <a:endParaRPr lang="th-TH" sz="3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79712" y="1821879"/>
            <a:ext cx="6912768" cy="503612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ชุมชน</a:t>
            </a:r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จัดการสุขภาพตนเองได้ ดูแลกันเองได้อย่างมีศักดิ์ศรี </a:t>
            </a:r>
            <a:endParaRPr lang="en-US" sz="2400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sz="2000" dirty="0">
                <a:latin typeface="Angsana New" pitchFamily="18" charset="-34"/>
                <a:cs typeface="Angsana New" pitchFamily="18" charset="-34"/>
              </a:rPr>
              <a:t>ชุมชนทุกแห่งในพื้นที่ปฏิบัติการของแผนงานฯมีอย่างน้อย </a:t>
            </a:r>
            <a:r>
              <a:rPr lang="en-US" sz="2000" dirty="0">
                <a:latin typeface="Angsana New" pitchFamily="18" charset="-34"/>
                <a:cs typeface="Angsana New" pitchFamily="18" charset="-34"/>
              </a:rPr>
              <a:t>3</a:t>
            </a:r>
            <a:r>
              <a:rPr lang="th-TH" sz="2000" dirty="0">
                <a:latin typeface="Angsana New" pitchFamily="18" charset="-34"/>
                <a:cs typeface="Angsana New" pitchFamily="18" charset="-34"/>
              </a:rPr>
              <a:t> องค์ประกอบที่บ่งชี้ของความเป็นชุมชนที่เข้มแข็ง ดังนี้</a:t>
            </a:r>
            <a:endParaRPr lang="en-US" sz="2000" dirty="0">
              <a:latin typeface="Angsana New" pitchFamily="18" charset="-34"/>
              <a:cs typeface="Angsana New" pitchFamily="18" charset="-34"/>
            </a:endParaRPr>
          </a:p>
          <a:p>
            <a:pPr marL="800100" lvl="1" indent="-342900" algn="thaiDist">
              <a:lnSpc>
                <a:spcPts val="2100"/>
              </a:lnSpc>
              <a:buFont typeface="+mj-lt"/>
              <a:buAutoNum type="arabicPeriod"/>
            </a:pPr>
            <a:r>
              <a:rPr lang="th-TH" sz="2000" dirty="0">
                <a:latin typeface="Angsana New" pitchFamily="18" charset="-34"/>
                <a:cs typeface="Angsana New" pitchFamily="18" charset="-34"/>
              </a:rPr>
              <a:t>การกำหนดภาพอนาคตชุมชนและ/หรือการมีข้อตกลงร่วมในชุมชน</a:t>
            </a:r>
            <a:endParaRPr lang="en-US" sz="2000" dirty="0">
              <a:latin typeface="Angsana New" pitchFamily="18" charset="-34"/>
              <a:cs typeface="Angsana New" pitchFamily="18" charset="-34"/>
            </a:endParaRPr>
          </a:p>
          <a:p>
            <a:pPr marL="800100" lvl="1" indent="-342900" algn="thaiDist">
              <a:lnSpc>
                <a:spcPts val="2100"/>
              </a:lnSpc>
              <a:buFont typeface="+mj-lt"/>
              <a:buAutoNum type="arabicPeriod"/>
            </a:pPr>
            <a:r>
              <a:rPr lang="th-TH" sz="2000" dirty="0">
                <a:latin typeface="Angsana New" pitchFamily="18" charset="-34"/>
                <a:cs typeface="Angsana New" pitchFamily="18" charset="-34"/>
              </a:rPr>
              <a:t>การมีชุดข้อมูลชุมชน(ข้อมูลพื้นฐาน/ ทรัพยากรสิ่งแวดล้อม/ ความสัมพันธ์ในชุมชน(บุคคลหรือเครือข่าย)/ กิจกรรมชุมชน/ บทบาทบุคคลต้นแบบ ผู้นำ ผู้ประสาน ผู้จัดการในชุมชน/ การเงินการคลังชุมชน/ กลุ่มเป้าหมายที่ต้องการความช่วยเหลือทั้งทางด้านสุขภาพและสวัสดิการสังคม/ ข้อมูลที่เท่าทันสถานการณ์ ใช้เฝ้าระวัง สื่อสารและสามารถตอบสนองหรือต่อรองกับกลไกภายนอก)</a:t>
            </a:r>
            <a:endParaRPr lang="en-US" sz="2000" dirty="0">
              <a:latin typeface="Angsana New" pitchFamily="18" charset="-34"/>
              <a:cs typeface="Angsana New" pitchFamily="18" charset="-34"/>
            </a:endParaRPr>
          </a:p>
          <a:p>
            <a:pPr marL="800100" lvl="1" indent="-342900" algn="thaiDist">
              <a:lnSpc>
                <a:spcPts val="2100"/>
              </a:lnSpc>
              <a:buFont typeface="+mj-lt"/>
              <a:buAutoNum type="arabicPeriod"/>
            </a:pPr>
            <a:r>
              <a:rPr lang="th-TH" sz="2000" dirty="0">
                <a:latin typeface="Angsana New" pitchFamily="18" charset="-34"/>
                <a:cs typeface="Angsana New" pitchFamily="18" charset="-34"/>
              </a:rPr>
              <a:t>เกิดแกนนำ(</a:t>
            </a:r>
            <a:r>
              <a:rPr lang="en-US" sz="2000" dirty="0">
                <a:latin typeface="Angsana New" pitchFamily="18" charset="-34"/>
                <a:cs typeface="Angsana New" pitchFamily="18" charset="-34"/>
              </a:rPr>
              <a:t>change agents/ catalyst)</a:t>
            </a:r>
            <a:r>
              <a:rPr lang="th-TH" sz="2000" dirty="0">
                <a:latin typeface="Angsana New" pitchFamily="18" charset="-34"/>
                <a:cs typeface="Angsana New" pitchFamily="18" charset="-34"/>
              </a:rPr>
              <a:t>ในชุมชนที่มีบทบาทการพัฒนาชุมชนเข้มแข็ง</a:t>
            </a:r>
            <a:endParaRPr lang="en-US" sz="2000" dirty="0">
              <a:latin typeface="Angsana New" pitchFamily="18" charset="-34"/>
              <a:cs typeface="Angsana New" pitchFamily="18" charset="-34"/>
            </a:endParaRPr>
          </a:p>
          <a:p>
            <a:pPr marL="800100" lvl="1" indent="-342900" algn="thaiDist">
              <a:lnSpc>
                <a:spcPts val="2100"/>
              </a:lnSpc>
              <a:buFont typeface="+mj-lt"/>
              <a:buAutoNum type="arabicPeriod"/>
            </a:pPr>
            <a:r>
              <a:rPr lang="th-TH" sz="2000" dirty="0">
                <a:latin typeface="Angsana New" pitchFamily="18" charset="-34"/>
                <a:cs typeface="Angsana New" pitchFamily="18" charset="-34"/>
              </a:rPr>
              <a:t>เกิดการรวมตัวของกลุ่มต่างๆในชุมชนที่มีบทบาทการพัฒนาชุมชนเข้มแข็งทั้งที่เป็นทางการและไม่เป็นทางการ</a:t>
            </a:r>
            <a:endParaRPr lang="en-US" sz="2000" dirty="0">
              <a:latin typeface="Angsana New" pitchFamily="18" charset="-34"/>
              <a:cs typeface="Angsana New" pitchFamily="18" charset="-34"/>
            </a:endParaRPr>
          </a:p>
          <a:p>
            <a:pPr marL="800100" lvl="1" indent="-342900" algn="thaiDist">
              <a:lnSpc>
                <a:spcPts val="2100"/>
              </a:lnSpc>
              <a:buFont typeface="+mj-lt"/>
              <a:buAutoNum type="arabicPeriod"/>
            </a:pPr>
            <a:r>
              <a:rPr lang="th-TH" sz="2000" dirty="0">
                <a:latin typeface="Angsana New" pitchFamily="18" charset="-34"/>
                <a:cs typeface="Angsana New" pitchFamily="18" charset="-34"/>
              </a:rPr>
              <a:t>การมีกลไกและกระบวนการจัดการความรู้/การเรียนรู้ รวมทั้งสามารถใช้ทุนในชุมชน(เงิน คน ภูมิปัญญา ทรัพยากรธรรมชาติ อื่นๆ) อย่างมีส่วนร่วมจากกลุ่มต่างๆทั้งจากภาครัฐ ท้องถิ่น ท้องที่และชุมชน</a:t>
            </a:r>
            <a:endParaRPr lang="en-US" sz="2000" dirty="0">
              <a:latin typeface="Angsana New" pitchFamily="18" charset="-34"/>
              <a:cs typeface="Angsana New" pitchFamily="18" charset="-34"/>
            </a:endParaRPr>
          </a:p>
          <a:p>
            <a:pPr marL="800100" lvl="1" indent="-342900" algn="thaiDist">
              <a:lnSpc>
                <a:spcPts val="2100"/>
              </a:lnSpc>
              <a:buFont typeface="+mj-lt"/>
              <a:buAutoNum type="arabicPeriod"/>
            </a:pPr>
            <a:r>
              <a:rPr lang="th-TH" sz="2000" dirty="0">
                <a:latin typeface="Angsana New" pitchFamily="18" charset="-34"/>
                <a:cs typeface="Angsana New" pitchFamily="18" charset="-34"/>
              </a:rPr>
              <a:t>ผลของการเปลี่ยนแปลงที่เกิดขึ้นด้วยกลไกที่มีในชุมชนและการสนับสนุนจากภายนอกชุมชน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1267609"/>
            <a:ext cx="148951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ระดับประชาชน</a:t>
            </a:r>
            <a:endParaRPr lang="th-TH" sz="24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23728" y="1268760"/>
            <a:ext cx="2236510" cy="461665"/>
          </a:xfrm>
          <a:prstGeom prst="rect">
            <a:avLst/>
          </a:prstGeom>
          <a:solidFill>
            <a:srgbClr val="CCFF33"/>
          </a:solidFill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อยู่ดีมีสุข พึ่งพาตนเองได้</a:t>
            </a:r>
            <a:endParaRPr lang="en-US" sz="2400" b="1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512" y="3902059"/>
            <a:ext cx="148951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Angsana New" pitchFamily="18" charset="-34"/>
                <a:cs typeface="Angsana New" pitchFamily="18" charset="-34"/>
              </a:rPr>
              <a:t>ระดับชุมชน</a:t>
            </a:r>
            <a:endParaRPr lang="th-TH" sz="2400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1763688" y="1499592"/>
            <a:ext cx="288032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772072" y="4132892"/>
            <a:ext cx="288032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5C8C9-C377-475C-B5BD-37DD6A404A33}" type="slidenum">
              <a:rPr lang="th-TH" smtClean="0"/>
              <a:pPr/>
              <a:t>6</a:t>
            </a:fld>
            <a:endParaRPr lang="th-TH"/>
          </a:p>
        </p:txBody>
      </p:sp>
      <p:sp>
        <p:nvSpPr>
          <p:cNvPr id="26" name="Right Arrow 25">
            <a:hlinkClick r:id="" action="ppaction://noaction"/>
          </p:cNvPr>
          <p:cNvSpPr/>
          <p:nvPr/>
        </p:nvSpPr>
        <p:spPr>
          <a:xfrm>
            <a:off x="8748464" y="6453336"/>
            <a:ext cx="255542" cy="30039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56399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5853"/>
            <a:ext cx="8424936" cy="6409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ลูกศรเชื่อมต่อแบบตรง 18"/>
          <p:cNvCxnSpPr/>
          <p:nvPr/>
        </p:nvCxnSpPr>
        <p:spPr>
          <a:xfrm flipH="1">
            <a:off x="5292080" y="2348880"/>
            <a:ext cx="648072" cy="7200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ลูกศรเชื่อมต่อแบบตรง 20"/>
          <p:cNvCxnSpPr/>
          <p:nvPr/>
        </p:nvCxnSpPr>
        <p:spPr>
          <a:xfrm>
            <a:off x="6222441" y="2162473"/>
            <a:ext cx="437791" cy="762471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785918" y="-27384"/>
            <a:ext cx="6072230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/>
              <a:t>บทบาทในการหนุนเสริมสุขภาพชุมชน</a:t>
            </a:r>
            <a:endParaRPr lang="th-TH" sz="3600" b="1" dirty="0"/>
          </a:p>
        </p:txBody>
      </p:sp>
    </p:spTree>
    <p:extLst>
      <p:ext uri="{BB962C8B-B14F-4D97-AF65-F5344CB8AC3E}">
        <p14:creationId xmlns="" xmlns:p14="http://schemas.microsoft.com/office/powerpoint/2010/main" val="306337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/>
        </p:nvGraphicFramePr>
        <p:xfrm>
          <a:off x="71406" y="3"/>
          <a:ext cx="9072593" cy="6790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  <a:gridCol w="3000396"/>
                <a:gridCol w="857256"/>
                <a:gridCol w="751590"/>
                <a:gridCol w="998924"/>
                <a:gridCol w="892692"/>
                <a:gridCol w="857256"/>
                <a:gridCol w="785785"/>
              </a:tblGrid>
              <a:tr h="44987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Calibri"/>
                          <a:ea typeface="Times New Roman"/>
                          <a:cs typeface="TH SarabunPSK"/>
                        </a:rPr>
                        <a:t>อำเภอ</a:t>
                      </a:r>
                      <a:endParaRPr lang="en-US" sz="20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H SarabunPSK"/>
                          <a:ea typeface="Times New Roman"/>
                          <a:cs typeface="Cordia New"/>
                        </a:rPr>
                        <a:t>One District One Project</a:t>
                      </a:r>
                      <a:endParaRPr lang="en-US" sz="20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Times New Roman"/>
                          <a:cs typeface="TH SarabunPSK"/>
                        </a:rPr>
                        <a:t>หมู่บ้าน-ตำบล จัดการสุขภาพดี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H SarabunPSK"/>
                          <a:ea typeface="Times New Roman"/>
                          <a:cs typeface="Cordia New"/>
                        </a:rPr>
                        <a:t>Long Term Care</a:t>
                      </a:r>
                      <a:endParaRPr lang="en-US" sz="20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89297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Calibri"/>
                          <a:ea typeface="Times New Roman"/>
                          <a:cs typeface="TH SarabunPSK"/>
                        </a:rPr>
                        <a:t>ตำบล ผ่านเกณฑ์(</a:t>
                      </a:r>
                      <a:r>
                        <a:rPr lang="en-US" sz="1400" b="1" dirty="0">
                          <a:latin typeface="TH SarabunPSK"/>
                          <a:ea typeface="Times New Roman"/>
                          <a:cs typeface="Cordia New"/>
                        </a:rPr>
                        <a:t>70%</a:t>
                      </a:r>
                      <a:r>
                        <a:rPr lang="th-TH" sz="1400" b="1" dirty="0">
                          <a:latin typeface="TH SarabunPSK"/>
                          <a:ea typeface="Times New Roman"/>
                          <a:cs typeface="Cordia New"/>
                        </a:rPr>
                        <a:t>)</a:t>
                      </a:r>
                      <a:endParaRPr lang="en-US" sz="11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b="1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Calibri"/>
                          <a:ea typeface="Times New Roman"/>
                          <a:cs typeface="TH SarabunPSK"/>
                        </a:rPr>
                        <a:t>ร้อยละ</a:t>
                      </a:r>
                      <a:endParaRPr lang="en-US" sz="11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Calibri"/>
                          <a:ea typeface="Times New Roman"/>
                          <a:cs typeface="TH SarabunPSK"/>
                        </a:rPr>
                        <a:t>หมู่บ้านผ่านเกณฑ์</a:t>
                      </a:r>
                      <a:endParaRPr lang="en-US" sz="1100" b="1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Calibri"/>
                          <a:ea typeface="Times New Roman"/>
                          <a:cs typeface="TH SarabunPSK"/>
                        </a:rPr>
                        <a:t>(</a:t>
                      </a:r>
                      <a:r>
                        <a:rPr lang="en-US" sz="1400" b="1" dirty="0">
                          <a:latin typeface="TH SarabunPSK"/>
                          <a:ea typeface="Times New Roman"/>
                          <a:cs typeface="Cordia New"/>
                        </a:rPr>
                        <a:t>80%</a:t>
                      </a:r>
                      <a:r>
                        <a:rPr lang="th-TH" sz="1400" b="1" dirty="0">
                          <a:latin typeface="TH SarabunPSK"/>
                          <a:ea typeface="Times New Roman"/>
                          <a:cs typeface="Cordia New"/>
                        </a:rPr>
                        <a:t>)</a:t>
                      </a:r>
                      <a:endParaRPr lang="en-US" sz="11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b="1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Calibri"/>
                          <a:ea typeface="Times New Roman"/>
                          <a:cs typeface="TH SarabunPSK"/>
                        </a:rPr>
                        <a:t>ร้อยละ</a:t>
                      </a:r>
                      <a:endParaRPr lang="en-US" sz="11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Calibri"/>
                          <a:ea typeface="Times New Roman"/>
                          <a:cs typeface="TH SarabunPSK"/>
                        </a:rPr>
                        <a:t>ตำบล ผ่านเกณฑ์</a:t>
                      </a:r>
                      <a:endParaRPr lang="en-US" sz="11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b="1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Calibri"/>
                          <a:ea typeface="Times New Roman"/>
                          <a:cs typeface="TH SarabunPSK"/>
                        </a:rPr>
                        <a:t>ร้อยละ</a:t>
                      </a:r>
                      <a:endParaRPr lang="en-US" sz="11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585466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Calibri"/>
                          <a:ea typeface="Times New Roman"/>
                          <a:cs typeface="TH SarabunPSK"/>
                        </a:rPr>
                        <a:t>เมืองตาก</a:t>
                      </a:r>
                      <a:endParaRPr lang="en-US" sz="20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Times New Roman"/>
                          <a:cs typeface="TH SarabunPSK"/>
                        </a:rPr>
                        <a:t>การฟื้นฟูสุขภาพผู้พิการทางการเคลื่อนไหว,ส่งเสริมการพัฒนาสติปัญญาในเด็กประถมวัย</a:t>
                      </a:r>
                      <a:endParaRPr lang="en-US" sz="16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Calibri"/>
                          <a:ea typeface="Times New Roman"/>
                          <a:cs typeface="TH SarabunPSK"/>
                        </a:rPr>
                        <a:t>5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TH SarabunPSK"/>
                          <a:ea typeface="Times New Roman"/>
                          <a:cs typeface="Cordia New"/>
                        </a:rPr>
                        <a:t>35.7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51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49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3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21.43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585466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Calibri"/>
                          <a:ea typeface="Times New Roman"/>
                          <a:cs typeface="TH SarabunPSK"/>
                        </a:rPr>
                        <a:t>บ้านตาก</a:t>
                      </a:r>
                      <a:endParaRPr lang="en-US" sz="20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Times New Roman"/>
                          <a:cs typeface="TH SarabunPSK"/>
                        </a:rPr>
                        <a:t>การดำเนินงานโรคไข้เลือดออก,พัฒนาเครือข่ายการเรียนรู้,พัฒนาระบบ</a:t>
                      </a:r>
                      <a:r>
                        <a:rPr lang="en-US" sz="1600" dirty="0">
                          <a:latin typeface="TH SarabunPSK"/>
                          <a:ea typeface="Times New Roman"/>
                          <a:cs typeface="Cordia New"/>
                        </a:rPr>
                        <a:t>DHS</a:t>
                      </a:r>
                      <a:endParaRPr lang="en-US" sz="16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3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TH SarabunPSK"/>
                          <a:ea typeface="Times New Roman"/>
                          <a:cs typeface="Cordia New"/>
                        </a:rPr>
                        <a:t>42.8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Calibri"/>
                          <a:ea typeface="Times New Roman"/>
                          <a:cs typeface="TH SarabunPSK"/>
                        </a:rPr>
                        <a:t>35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44.3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1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14.29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585466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Calibri"/>
                          <a:ea typeface="Times New Roman"/>
                          <a:cs typeface="TH SarabunPSK"/>
                        </a:rPr>
                        <a:t>สามเงา</a:t>
                      </a:r>
                      <a:endParaRPr lang="en-US" sz="20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Times New Roman"/>
                          <a:cs typeface="TH SarabunPSK"/>
                        </a:rPr>
                        <a:t>การส่งเสริมสุขภาพผู้สูงอายุ,เครือข่ายจัดการเด็กพัฒนาการล่าช้า</a:t>
                      </a:r>
                      <a:endParaRPr lang="en-US" sz="16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3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TH SarabunPSK"/>
                          <a:ea typeface="Times New Roman"/>
                          <a:cs typeface="Cordia New"/>
                        </a:rPr>
                        <a:t>50</a:t>
                      </a:r>
                      <a:r>
                        <a:rPr lang="th-TH" sz="1800" b="0">
                          <a:latin typeface="TH SarabunPSK"/>
                          <a:ea typeface="Times New Roman"/>
                          <a:cs typeface="Cordia New"/>
                        </a:rPr>
                        <a:t>.0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Calibri"/>
                          <a:ea typeface="Times New Roman"/>
                          <a:cs typeface="TH SarabunPSK"/>
                        </a:rPr>
                        <a:t>24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Calibri"/>
                          <a:ea typeface="Times New Roman"/>
                          <a:cs typeface="TH SarabunPSK"/>
                        </a:rPr>
                        <a:t>52.2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3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50.00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585466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Calibri"/>
                          <a:ea typeface="Times New Roman"/>
                          <a:cs typeface="TH SarabunPSK"/>
                        </a:rPr>
                        <a:t>วังเจ้า</a:t>
                      </a:r>
                      <a:endParaRPr lang="en-US" sz="20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Times New Roman"/>
                          <a:cs typeface="TH SarabunPSK"/>
                        </a:rPr>
                        <a:t>การพัฒนาระบบดูแลผู้สูงอายุ,เสริมสร้างสุขภาพเพื่อชุมชนโดยชุมชน</a:t>
                      </a:r>
                      <a:endParaRPr lang="en-US" sz="16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0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TH SarabunPSK"/>
                          <a:ea typeface="Times New Roman"/>
                          <a:cs typeface="Cordia New"/>
                        </a:rPr>
                        <a:t>0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6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Calibri"/>
                          <a:ea typeface="Times New Roman"/>
                          <a:cs typeface="TH SarabunPSK"/>
                        </a:rPr>
                        <a:t>2.1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1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33.33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585466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Calibri"/>
                          <a:ea typeface="Times New Roman"/>
                          <a:cs typeface="TH SarabunPSK"/>
                        </a:rPr>
                        <a:t>แม่สอด</a:t>
                      </a:r>
                      <a:endParaRPr lang="en-US" sz="20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Times New Roman"/>
                          <a:cs typeface="TH SarabunPSK"/>
                        </a:rPr>
                        <a:t>โครงการบุกครัวไทยสู้ภัยโรคเรื้อรัง,ระบบดูแลผู้สูงอายุระยะยาว</a:t>
                      </a:r>
                      <a:endParaRPr lang="en-US" sz="16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2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TH SarabunPSK"/>
                          <a:ea typeface="Times New Roman"/>
                          <a:cs typeface="Cordia New"/>
                        </a:rPr>
                        <a:t>20</a:t>
                      </a:r>
                      <a:r>
                        <a:rPr lang="th-TH" sz="1800" b="0">
                          <a:latin typeface="TH SarabunPSK"/>
                          <a:ea typeface="Times New Roman"/>
                          <a:cs typeface="Cordia New"/>
                        </a:rPr>
                        <a:t>.0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20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22.7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Calibri"/>
                          <a:ea typeface="Times New Roman"/>
                          <a:cs typeface="TH SarabunPSK"/>
                        </a:rPr>
                        <a:t>3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30.00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449876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Calibri"/>
                          <a:ea typeface="Times New Roman"/>
                          <a:cs typeface="TH SarabunPSK"/>
                        </a:rPr>
                        <a:t>แม่</a:t>
                      </a:r>
                      <a:r>
                        <a:rPr lang="th-TH" sz="2000" b="1" dirty="0">
                          <a:latin typeface="Calibri"/>
                          <a:ea typeface="Times New Roman"/>
                          <a:cs typeface="TH SarabunPSK"/>
                        </a:rPr>
                        <a:t>ระมาด</a:t>
                      </a:r>
                      <a:endParaRPr lang="en-US" sz="20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Times New Roman"/>
                          <a:cs typeface="TH SarabunPSK"/>
                        </a:rPr>
                        <a:t>โครงการขยะชุมชน</a:t>
                      </a:r>
                      <a:endParaRPr lang="en-US" sz="16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2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TH SarabunPSK"/>
                          <a:ea typeface="Times New Roman"/>
                          <a:cs typeface="Cordia New"/>
                        </a:rPr>
                        <a:t>33</a:t>
                      </a:r>
                      <a:r>
                        <a:rPr lang="th-TH" sz="1800" b="0">
                          <a:latin typeface="TH SarabunPSK"/>
                          <a:ea typeface="Times New Roman"/>
                          <a:cs typeface="Cordia New"/>
                        </a:rPr>
                        <a:t>.0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25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43.8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Calibri"/>
                          <a:ea typeface="Times New Roman"/>
                          <a:cs typeface="TH SarabunPSK"/>
                        </a:rPr>
                        <a:t>2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33.33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449876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latin typeface="Calibri"/>
                          <a:ea typeface="Times New Roman"/>
                          <a:cs typeface="TH SarabunPSK"/>
                        </a:rPr>
                        <a:t>ท่า2ยาง</a:t>
                      </a:r>
                      <a:endParaRPr lang="en-US" sz="20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Times New Roman"/>
                          <a:cs typeface="TH SarabunPSK"/>
                        </a:rPr>
                        <a:t>การพัฒนาระบบ </a:t>
                      </a:r>
                      <a:r>
                        <a:rPr lang="en-US" sz="1600" dirty="0">
                          <a:latin typeface="TH SarabunPSK"/>
                          <a:ea typeface="Times New Roman"/>
                          <a:cs typeface="Cordia New"/>
                        </a:rPr>
                        <a:t>EPI</a:t>
                      </a:r>
                      <a:endParaRPr lang="en-US" sz="16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0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TH SarabunPSK"/>
                          <a:ea typeface="Times New Roman"/>
                          <a:cs typeface="Cordia New"/>
                        </a:rPr>
                        <a:t>0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3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4.5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1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Calibri"/>
                          <a:ea typeface="Times New Roman"/>
                          <a:cs typeface="TH SarabunPSK"/>
                        </a:rPr>
                        <a:t>16.67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585466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Calibri"/>
                          <a:ea typeface="Times New Roman"/>
                          <a:cs typeface="TH SarabunPSK"/>
                        </a:rPr>
                        <a:t>พบพระ</a:t>
                      </a:r>
                      <a:endParaRPr lang="en-US" sz="20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Times New Roman"/>
                          <a:cs typeface="TH SarabunPSK"/>
                        </a:rPr>
                        <a:t>การป้องกัน ควบคุมโรคติดต่อตามแนวชายแดนแบบ</a:t>
                      </a:r>
                      <a:r>
                        <a:rPr lang="th-TH" sz="1600" dirty="0" err="1">
                          <a:latin typeface="Calibri"/>
                          <a:ea typeface="Times New Roman"/>
                          <a:cs typeface="TH SarabunPSK"/>
                        </a:rPr>
                        <a:t>บูรณา</a:t>
                      </a:r>
                      <a:r>
                        <a:rPr lang="th-TH" sz="1600" dirty="0">
                          <a:latin typeface="Calibri"/>
                          <a:ea typeface="Times New Roman"/>
                          <a:cs typeface="TH SarabunPSK"/>
                        </a:rPr>
                        <a:t>การ,พัฒนาระบบการแพทย์ฉุกเฉิน</a:t>
                      </a:r>
                      <a:endParaRPr lang="en-US" sz="16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3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TH SarabunPSK"/>
                          <a:ea typeface="Times New Roman"/>
                          <a:cs typeface="Cordia New"/>
                        </a:rPr>
                        <a:t>60</a:t>
                      </a:r>
                      <a:r>
                        <a:rPr lang="th-TH" sz="1800" b="0">
                          <a:latin typeface="TH SarabunPSK"/>
                          <a:ea typeface="Times New Roman"/>
                          <a:cs typeface="Cordia New"/>
                        </a:rPr>
                        <a:t>.0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33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63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1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Calibri"/>
                          <a:ea typeface="Times New Roman"/>
                          <a:cs typeface="TH SarabunPSK"/>
                        </a:rPr>
                        <a:t>20.00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585466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latin typeface="Calibri"/>
                          <a:ea typeface="Times New Roman"/>
                          <a:cs typeface="TH SarabunPSK"/>
                        </a:rPr>
                        <a:t>อุ้มผาง</a:t>
                      </a:r>
                      <a:endParaRPr lang="en-US" sz="2000" b="1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Times New Roman"/>
                          <a:cs typeface="TH SarabunPSK"/>
                        </a:rPr>
                        <a:t>เติบโตอย่างปลอดภัย รับวัคซีนตามวัย ได้วัคซีนมีประสิทธิภาพ</a:t>
                      </a:r>
                      <a:endParaRPr lang="en-US" sz="16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3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TH SarabunPSK"/>
                          <a:ea typeface="Times New Roman"/>
                          <a:cs typeface="Cordia New"/>
                        </a:rPr>
                        <a:t>50</a:t>
                      </a:r>
                      <a:r>
                        <a:rPr lang="th-TH" sz="1800" b="0">
                          <a:latin typeface="TH SarabunPSK"/>
                          <a:ea typeface="Times New Roman"/>
                          <a:cs typeface="Cordia New"/>
                        </a:rPr>
                        <a:t>.0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14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36.8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1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Calibri"/>
                          <a:ea typeface="Times New Roman"/>
                          <a:cs typeface="TH SarabunPSK"/>
                        </a:rPr>
                        <a:t>25.40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449876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400">
                        <a:latin typeface="Calibri"/>
                        <a:ea typeface="Times New Roman"/>
                        <a:cs typeface="TH SarabunPSK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Times New Roman"/>
                          <a:cs typeface="TH SarabunPSK"/>
                        </a:rPr>
                        <a:t>รวม</a:t>
                      </a:r>
                      <a:endParaRPr lang="en-US" sz="11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21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Calibri"/>
                          <a:ea typeface="Times New Roman"/>
                          <a:cs typeface="TH SarabunPSK"/>
                        </a:rPr>
                        <a:t>33.3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211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Calibri"/>
                          <a:ea typeface="Times New Roman"/>
                          <a:cs typeface="TH SarabunPSK"/>
                        </a:rPr>
                        <a:t>12.5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>
                          <a:latin typeface="Calibri"/>
                          <a:ea typeface="Times New Roman"/>
                          <a:cs typeface="TH SarabunPSK"/>
                        </a:rPr>
                        <a:t>16</a:t>
                      </a:r>
                      <a:endParaRPr lang="en-US" sz="1800" b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Calibri"/>
                          <a:ea typeface="Times New Roman"/>
                          <a:cs typeface="TH SarabunPSK"/>
                        </a:rPr>
                        <a:t>25.40</a:t>
                      </a:r>
                      <a:endParaRPr lang="en-US" sz="1800" b="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/>
        </p:nvGraphicFramePr>
        <p:xfrm>
          <a:off x="285720" y="825136"/>
          <a:ext cx="8715404" cy="5890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0838"/>
                <a:gridCol w="2160236"/>
                <a:gridCol w="3428412"/>
                <a:gridCol w="1785918"/>
              </a:tblGrid>
              <a:tr h="502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ordia New"/>
                          <a:ea typeface="Times New Roman"/>
                          <a:cs typeface="Cordia New"/>
                        </a:rPr>
                        <a:t>DHS</a:t>
                      </a:r>
                      <a:endParaRPr lang="en-US" sz="1400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Cordia New"/>
                          <a:ea typeface="Times New Roman"/>
                          <a:cs typeface="Cordia New"/>
                        </a:rPr>
                        <a:t>District </a:t>
                      </a:r>
                      <a:r>
                        <a:rPr lang="en-US" sz="1400" b="1" dirty="0">
                          <a:latin typeface="Cordia New"/>
                          <a:ea typeface="Times New Roman"/>
                          <a:cs typeface="Cordia New"/>
                        </a:rPr>
                        <a:t>Health system</a:t>
                      </a:r>
                      <a:endParaRPr lang="en-US" sz="14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Calibri"/>
                          <a:ea typeface="Times New Roman"/>
                          <a:cs typeface="Cordia New"/>
                        </a:rPr>
                        <a:t>ประเด็นปัญหา</a:t>
                      </a:r>
                      <a:endParaRPr lang="en-US" sz="14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Calibri"/>
                          <a:ea typeface="Times New Roman"/>
                          <a:cs typeface="Cordia New"/>
                        </a:rPr>
                        <a:t>ตัวชี้วัด</a:t>
                      </a:r>
                      <a:endParaRPr lang="en-US" sz="14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latin typeface="Calibri"/>
                          <a:ea typeface="Times New Roman"/>
                          <a:cs typeface="Cordia New"/>
                        </a:rPr>
                        <a:t>เป้าหมาย</a:t>
                      </a:r>
                      <a:endParaRPr lang="en-US" sz="14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4202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ordia New"/>
                          <a:ea typeface="Times New Roman"/>
                          <a:cs typeface="Cordia New"/>
                        </a:rPr>
                        <a:t>DHML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dirty="0" smtClean="0">
                          <a:latin typeface="Calibri"/>
                          <a:ea typeface="Times New Roman"/>
                          <a:cs typeface="Cordia New"/>
                        </a:rPr>
                        <a:t>(</a:t>
                      </a:r>
                      <a:r>
                        <a:rPr lang="th-TH" sz="1400" dirty="0">
                          <a:latin typeface="Calibri"/>
                          <a:ea typeface="Times New Roman"/>
                          <a:cs typeface="Cordia New"/>
                        </a:rPr>
                        <a:t>กำหนดกลไกขับเคลื่อนงานบริการปฐมภูมิ)</a:t>
                      </a:r>
                      <a:endParaRPr lang="en-US" sz="11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latin typeface="Calibri"/>
                          <a:ea typeface="Times New Roman"/>
                          <a:cs typeface="Cordia New"/>
                        </a:rPr>
                        <a:t>-การเข้าถึงบริการ(เชิงรุก)ใกล้บ้านใกล้ใจ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latin typeface="Calibri"/>
                          <a:ea typeface="Times New Roman"/>
                          <a:cs typeface="Cordia New"/>
                        </a:rPr>
                        <a:t>-การสร้างการมีส่วนร่วมในการดูแลผู้ป่วยที่บ้าน โดย 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Care Giver/</a:t>
                      </a:r>
                      <a:r>
                        <a:rPr lang="th-TH" sz="1800" dirty="0" err="1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อปท.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/แกนนำ/ชุมชน/</a:t>
                      </a:r>
                      <a:r>
                        <a:rPr lang="th-TH" sz="1800" dirty="0" err="1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อส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ม./ผู้แทน/ผู้ป่วย/ญาติ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ordia New"/>
                          <a:ea typeface="Times New Roman"/>
                          <a:cs typeface="Cordia New"/>
                        </a:rPr>
                        <a:t>OTOP</a:t>
                      </a:r>
                      <a:r>
                        <a:rPr lang="en-US" sz="1800" dirty="0">
                          <a:latin typeface="Cordia New"/>
                          <a:ea typeface="Times New Roman"/>
                          <a:cs typeface="Cordia New"/>
                        </a:rPr>
                        <a:t> :100 % </a:t>
                      </a:r>
                      <a:r>
                        <a:rPr lang="th-TH" sz="1800" dirty="0">
                          <a:latin typeface="Cordia New"/>
                          <a:ea typeface="Times New Roman"/>
                          <a:cs typeface="Cordia New"/>
                        </a:rPr>
                        <a:t>ตามเกณฑ์ </a:t>
                      </a:r>
                      <a:r>
                        <a:rPr lang="en-US" sz="1800" dirty="0">
                          <a:latin typeface="Cordia New"/>
                          <a:ea typeface="Times New Roman"/>
                          <a:cs typeface="Cordia New"/>
                        </a:rPr>
                        <a:t>UCCARE </a:t>
                      </a:r>
                      <a:r>
                        <a:rPr lang="th-TH" sz="1800" dirty="0">
                          <a:latin typeface="Cordia New"/>
                          <a:ea typeface="Times New Roman"/>
                          <a:cs typeface="Cordia New"/>
                        </a:rPr>
                        <a:t>ระดับ 3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ordia New"/>
                          <a:ea typeface="Times New Roman"/>
                          <a:cs typeface="Cordia New"/>
                        </a:rPr>
                        <a:t>FCT</a:t>
                      </a:r>
                      <a:r>
                        <a:rPr lang="en-US" sz="1800" dirty="0">
                          <a:latin typeface="Cordia New"/>
                          <a:ea typeface="Times New Roman"/>
                          <a:cs typeface="Cordia New"/>
                        </a:rPr>
                        <a:t> </a:t>
                      </a:r>
                      <a:r>
                        <a:rPr lang="th-TH" sz="1800" dirty="0">
                          <a:latin typeface="Cordia New"/>
                          <a:ea typeface="Times New Roman"/>
                          <a:cs typeface="Cordia New"/>
                        </a:rPr>
                        <a:t>(</a:t>
                      </a:r>
                      <a:r>
                        <a:rPr lang="en-US" sz="1800" dirty="0">
                          <a:latin typeface="Cordia New"/>
                          <a:ea typeface="Times New Roman"/>
                          <a:cs typeface="Cordia New"/>
                        </a:rPr>
                        <a:t>family care team</a:t>
                      </a:r>
                      <a:r>
                        <a:rPr lang="th-TH" sz="1800" dirty="0">
                          <a:latin typeface="Cordia New"/>
                          <a:ea typeface="Times New Roman"/>
                          <a:cs typeface="Cordia New"/>
                        </a:rPr>
                        <a:t>) ตามเกณฑ์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rdia New"/>
                          <a:ea typeface="Times New Roman"/>
                          <a:cs typeface="Cordia New"/>
                        </a:rPr>
                        <a:t>- </a:t>
                      </a:r>
                      <a:r>
                        <a:rPr lang="th-TH" sz="1800" dirty="0">
                          <a:latin typeface="Cordia New"/>
                          <a:ea typeface="Times New Roman"/>
                          <a:cs typeface="Cordia New"/>
                        </a:rPr>
                        <a:t>มีแผน </a:t>
                      </a:r>
                      <a:r>
                        <a:rPr lang="en-US" sz="1800" dirty="0">
                          <a:latin typeface="Cordia New"/>
                          <a:ea typeface="Times New Roman"/>
                          <a:cs typeface="Cordia New"/>
                        </a:rPr>
                        <a:t>HHC: outreach service</a:t>
                      </a:r>
                      <a:r>
                        <a:rPr lang="th-TH" sz="1800" dirty="0">
                          <a:latin typeface="Cordia New"/>
                          <a:ea typeface="Times New Roman"/>
                          <a:cs typeface="Cordia New"/>
                        </a:rPr>
                        <a:t>โดยแพทย์ 1ครั้ง/เดือน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latin typeface="Calibri"/>
                          <a:ea typeface="Times New Roman"/>
                          <a:cs typeface="Cordia New"/>
                        </a:rPr>
                        <a:t>โดย</a:t>
                      </a:r>
                      <a:r>
                        <a:rPr lang="th-TH" sz="1800" b="1" dirty="0">
                          <a:latin typeface="Calibri"/>
                          <a:ea typeface="Times New Roman"/>
                          <a:cs typeface="Cordia New"/>
                        </a:rPr>
                        <a:t>ประเมินผลกิจกรรมด้วยภาพ</a:t>
                      </a:r>
                      <a:r>
                        <a:rPr lang="th-TH" sz="1800" dirty="0">
                          <a:latin typeface="Calibri"/>
                          <a:ea typeface="Times New Roman"/>
                          <a:cs typeface="Cordia New"/>
                        </a:rPr>
                        <a:t>การเยี่ยม/ให้คำปรึกษาที่บ้านเน้นบริการ 3 กลุ่มเป้าหมายหลัก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latin typeface="Calibri"/>
                          <a:ea typeface="Times New Roman"/>
                          <a:cs typeface="Cordia New"/>
                        </a:rPr>
                        <a:t>-</a:t>
                      </a:r>
                      <a:r>
                        <a:rPr lang="en-US" sz="1800" dirty="0">
                          <a:latin typeface="Cordia New"/>
                          <a:ea typeface="Times New Roman"/>
                          <a:cs typeface="Cordia New"/>
                        </a:rPr>
                        <a:t> Care giver networking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Times New Roman"/>
                          <a:cs typeface="Cordia New"/>
                        </a:rPr>
                        <a:t>-</a:t>
                      </a:r>
                      <a:r>
                        <a:rPr lang="th-TH" sz="1800" dirty="0">
                          <a:latin typeface="Calibri"/>
                          <a:ea typeface="Times New Roman"/>
                          <a:cs typeface="Cordia New"/>
                        </a:rPr>
                        <a:t>พัฒนาศักยภาพ</a:t>
                      </a:r>
                      <a:r>
                        <a:rPr lang="en-US" sz="1800" dirty="0">
                          <a:latin typeface="Cordia New"/>
                          <a:ea typeface="Times New Roman"/>
                          <a:cs typeface="Cordia New"/>
                        </a:rPr>
                        <a:t> Care giver</a:t>
                      </a:r>
                      <a:r>
                        <a:rPr lang="th-TH" sz="1800" dirty="0">
                          <a:latin typeface="Cordia New"/>
                          <a:ea typeface="Times New Roman"/>
                          <a:cs typeface="Cordia New"/>
                        </a:rPr>
                        <a:t> 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latin typeface="Calibri"/>
                          <a:ea typeface="Times New Roman"/>
                          <a:cs typeface="Cordia New"/>
                        </a:rPr>
                        <a:t>ทุกตำบล 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12997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latin typeface="Calibri"/>
                          <a:ea typeface="Times New Roman"/>
                          <a:cs typeface="Cordia New"/>
                        </a:rPr>
                        <a:t>การสร้างและพัฒนาศักยภาพทีมเครือข่ายบริการสุขภาพในชุมชน 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latin typeface="Calibri"/>
                          <a:ea typeface="Times New Roman"/>
                          <a:cs typeface="Cordia New"/>
                        </a:rPr>
                        <a:t>- เกิดเครือข่ายบริการสุขภาพในชุมชน โดยกรรมกรรมการกองทุนสุขภาพระดับตำบล ผ่านเวทีแลกเปลี่ยนเรียนรู้ /คืนข้อมูลที่วิเคราะห์ปัญหาสุขภาพแล้วให้ชุมชน 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latin typeface="Calibri"/>
                          <a:ea typeface="Times New Roman"/>
                          <a:cs typeface="Cordia New"/>
                        </a:rPr>
                        <a:t>ตำบลสุขภาวะ ทุกแห่ง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1563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latin typeface="Calibri"/>
                          <a:ea typeface="Times New Roman"/>
                          <a:cs typeface="Cordia New"/>
                        </a:rPr>
                        <a:t>พัฒนาศักยภาพเจ้าหน้าที่สาธารณสุขปฐมภูมิ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rdia New"/>
                          <a:ea typeface="Times New Roman"/>
                          <a:cs typeface="Cordia New"/>
                        </a:rPr>
                        <a:t>-</a:t>
                      </a:r>
                      <a:r>
                        <a:rPr lang="th-TH" sz="1800" dirty="0">
                          <a:latin typeface="Cordia New"/>
                          <a:ea typeface="Times New Roman"/>
                          <a:cs typeface="Cordia New"/>
                        </a:rPr>
                        <a:t>จัดบริการคุณภาพตาม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Service Delivery *</a:t>
                      </a:r>
                      <a:r>
                        <a:rPr lang="th-TH" sz="1800" dirty="0">
                          <a:latin typeface="Calibri"/>
                          <a:ea typeface="Times New Roman"/>
                          <a:cs typeface="Cordia New"/>
                        </a:rPr>
                        <a:t>ระดับ </a:t>
                      </a:r>
                      <a:r>
                        <a:rPr lang="en-US" sz="1800" dirty="0">
                          <a:latin typeface="Cordia New"/>
                          <a:ea typeface="Times New Roman"/>
                          <a:cs typeface="Cordia New"/>
                        </a:rPr>
                        <a:t>P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ordia New"/>
                          <a:ea typeface="Times New Roman"/>
                          <a:cs typeface="Cordia New"/>
                        </a:rPr>
                        <a:t>-FCT </a:t>
                      </a:r>
                      <a:r>
                        <a:rPr lang="th-TH" sz="1800" b="1" dirty="0">
                          <a:latin typeface="Cordia New"/>
                          <a:ea typeface="Times New Roman"/>
                          <a:cs typeface="Cordia New"/>
                        </a:rPr>
                        <a:t>ระดับตำบล</a:t>
                      </a:r>
                      <a:r>
                        <a:rPr lang="th-TH" sz="1800" dirty="0">
                          <a:latin typeface="Cordia New"/>
                          <a:ea typeface="Times New Roman"/>
                          <a:cs typeface="Cordia New"/>
                        </a:rPr>
                        <a:t> ได้รับการสอน/ฝึกทักษะในการเยี่ยมผู้ป่วย การทำหัตถการสำคัญ การให้บริการแบบองค์รวม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ordia New"/>
                        </a:rPr>
                        <a:t>จัดระบบบริการสุขภาพ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service plan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10 สาขาใน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: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ปฐมภูมิ (</a:t>
                      </a:r>
                      <a:r>
                        <a:rPr lang="th-TH" sz="1800" dirty="0" err="1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ศสม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: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/>
                          <a:ea typeface="Times New Roman"/>
                          <a:cs typeface="Cordia New"/>
                        </a:rPr>
                        <a:t>รพ.สต.</a:t>
                      </a:r>
                      <a:r>
                        <a:rPr lang="th-TH" sz="1800" dirty="0">
                          <a:latin typeface="Calibri"/>
                          <a:ea typeface="Times New Roman"/>
                          <a:cs typeface="Cordia New"/>
                        </a:rPr>
                        <a:t>)ทุกแห่ง</a:t>
                      </a:r>
                      <a:endParaRPr lang="en-US" sz="18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1538" y="357166"/>
            <a:ext cx="31165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dirty="0" smtClean="0"/>
              <a:t>แผนงานระบบสุขภาพระดับอำเภอ ปี 2559</a:t>
            </a:r>
            <a:endParaRPr lang="th-TH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1230</Words>
  <Application>Microsoft Office PowerPoint</Application>
  <PresentationFormat>นำเสนอทางหน้าจอ (4:3)</PresentationFormat>
  <Paragraphs>276</Paragraphs>
  <Slides>12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3" baseType="lpstr">
      <vt:lpstr>ชุดรูปแบบของ Office</vt:lpstr>
      <vt:lpstr>ภาพนิ่ง 1</vt:lpstr>
      <vt:lpstr>ภาพนิ่ง 2</vt:lpstr>
      <vt:lpstr>ภาพนิ่ง 3</vt:lpstr>
      <vt:lpstr>ประเด็นสำคัญการดูแลผู้สูงอายุ ผู้พิการ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DELL</dc:creator>
  <cp:lastModifiedBy>Corporate Edition</cp:lastModifiedBy>
  <cp:revision>29</cp:revision>
  <dcterms:created xsi:type="dcterms:W3CDTF">2015-07-26T14:16:54Z</dcterms:created>
  <dcterms:modified xsi:type="dcterms:W3CDTF">2015-07-29T06:23:16Z</dcterms:modified>
</cp:coreProperties>
</file>